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830068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COLLEGE &amp; MBA LECTURE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0">
                <a:solidFill>
                  <a:srgbClr val="F7F6F2"/>
                </a:solidFill>
                <a:latin typeface="Georgia"/>
              </a:rPr>
              <a:t>The Universal Value Creation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2743200"/>
            <a:ext cx="64008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2600" b="0" i="1">
                <a:solidFill>
                  <a:srgbClr val="E9C877"/>
                </a:solidFill>
                <a:latin typeface="Georgia"/>
              </a:rPr>
              <a:t>Value = Benefits − Costs</a:t>
            </a:r>
          </a:p>
        </p:txBody>
      </p:sp>
      <p:pic>
        <p:nvPicPr>
          <p:cNvPr id="6" name="Picture 5" descr="aftab-headshot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5074920"/>
            <a:ext cx="1280160" cy="1280160"/>
          </a:xfrm>
          <a:prstGeom prst="rect">
            <a:avLst/>
          </a:prstGeo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8368" y="5074920"/>
            <a:ext cx="1280160" cy="1280160"/>
          </a:xfrm>
          <a:prstGeom prst="ellipse">
            <a:avLst/>
          </a:prstGeom>
          <a:noFill/>
          <a:ln w="38100">
            <a:solidFill>
              <a:srgbClr val="E9C8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057400" y="5212080"/>
            <a:ext cx="45720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7F6F2"/>
                </a:solidFill>
                <a:latin typeface="Georgia"/>
              </a:rPr>
              <a:t>Dr. Aftab Ahmad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E9C877"/>
                </a:solidFill>
                <a:latin typeface="Calibri"/>
              </a:rPr>
              <a:t>Lecturer · Value Chain &amp; Strategy · 10 June 2026</a:t>
            </a:r>
          </a:p>
        </p:txBody>
      </p:sp>
      <p:pic>
        <p:nvPicPr>
          <p:cNvPr id="9" name="Picture 8" descr="01-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Create Emotional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Make customers feel better.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Brand, trust, prestige, community.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Rolex → status and achievement.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Harley-Davidson → belonging &amp; identity.</a:t>
            </a:r>
          </a:p>
        </p:txBody>
      </p:sp>
      <p:pic>
        <p:nvPicPr>
          <p:cNvPr id="6" name="Picture 5" descr="10-emo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10 / 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Create Ecosystem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Value through networks &amp; partners.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Platforms, integration, network effects.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App Store → users + developers win.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Alibaba → buyers, sellers, payments.</a:t>
            </a:r>
          </a:p>
        </p:txBody>
      </p:sp>
      <p:pic>
        <p:nvPicPr>
          <p:cNvPr id="6" name="Picture 5" descr="11-eco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11 / 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Create Societal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Help society and sustainability.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Ethics, circular economy, social impact.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Patagonia → environmental responsibility.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Unilever → value beyond the product.</a:t>
            </a:r>
          </a:p>
        </p:txBody>
      </p:sp>
      <p:pic>
        <p:nvPicPr>
          <p:cNvPr id="6" name="Picture 5" descr="12-socie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12 / 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212848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EASY TO REMEMBER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5 Ways to Create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Better — quality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Cheaper — cost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Faster — time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Easier — convenience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Safer — risk</a:t>
            </a:r>
          </a:p>
        </p:txBody>
      </p:sp>
      <p:pic>
        <p:nvPicPr>
          <p:cNvPr id="6" name="Picture 5" descr="13-five-w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13 / 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45973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UAE EXAMPLE · FMCG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Al Ain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Packaged water — a pure commodity.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Yet chosen over cheaper rivals.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Wins on trust, availability, brand.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Value is in the experience, not just water.</a:t>
            </a:r>
          </a:p>
        </p:txBody>
      </p:sp>
      <p:pic>
        <p:nvPicPr>
          <p:cNvPr id="6" name="Picture 5" descr="14-alain-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14 / 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830068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GLOBAL EXAMPLE · AUTO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Toyota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Not simply selling cars.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Lowers total cost of ownership.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Improves safety, protects resale value.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Customers buy minimized risk.</a:t>
            </a:r>
          </a:p>
        </p:txBody>
      </p:sp>
      <p:pic>
        <p:nvPicPr>
          <p:cNvPr id="6" name="Picture 5" descr="15-toy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15 / 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706624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THE VALUE CHAIN LENS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Linking Back to Porter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6656" y="2880360"/>
            <a:ext cx="3063240" cy="3200400"/>
          </a:xfrm>
          <a:prstGeom prst="roundRect">
            <a:avLst>
              <a:gd name="adj" fmla="val 6000"/>
            </a:avLst>
          </a:prstGeom>
          <a:solidFill>
            <a:srgbClr val="102B2A"/>
          </a:solidFill>
          <a:ln w="19050">
            <a:solidFill>
              <a:srgbClr val="E9C8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01168" rIns="182880" tIns="164592"/>
          <a:lstStyle/>
          <a:p>
            <a:pPr algn="ctr">
              <a:spcAft>
                <a:spcPts val="900"/>
              </a:spcAft>
            </a:pPr>
            <a:r>
              <a:rPr b="1" sz="2300">
                <a:solidFill>
                  <a:srgbClr val="E9C877"/>
                </a:solidFill>
                <a:latin typeface="Georgia"/>
              </a:rPr>
              <a:t>Al Ain Water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Procure → sourcing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Operations → bottling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Logistics → distribution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Marketing → trust &amp; brand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Service → delivery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68496" y="2880360"/>
            <a:ext cx="3063240" cy="3200400"/>
          </a:xfrm>
          <a:prstGeom prst="roundRect">
            <a:avLst>
              <a:gd name="adj" fmla="val 6000"/>
            </a:avLst>
          </a:prstGeom>
          <a:solidFill>
            <a:srgbClr val="102B2A"/>
          </a:solidFill>
          <a:ln w="19050">
            <a:solidFill>
              <a:srgbClr val="E9C8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01168" rIns="182880" tIns="164592"/>
          <a:lstStyle/>
          <a:p>
            <a:pPr algn="ctr">
              <a:spcAft>
                <a:spcPts val="900"/>
              </a:spcAft>
            </a:pPr>
            <a:r>
              <a:rPr b="1" sz="2300">
                <a:solidFill>
                  <a:srgbClr val="E9C877"/>
                </a:solidFill>
                <a:latin typeface="Georgia"/>
              </a:rPr>
              <a:t>Toyota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Procure → supplier quality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Operations → TPS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Technology → hybrid &amp; safety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Marketing → reliability</a:t>
            </a:r>
          </a:p>
          <a:p>
            <a:pPr>
              <a:lnSpc>
                <a:spcPct val="105000"/>
              </a:lnSpc>
              <a:spcAft>
                <a:spcPts val="700"/>
              </a:spcAft>
            </a:pPr>
            <a:r>
              <a:rPr sz="1600">
                <a:solidFill>
                  <a:srgbClr val="E3ECEA"/>
                </a:solidFill>
                <a:latin typeface="Calibri"/>
              </a:rPr>
              <a:t>Service → dealer network</a:t>
            </a:r>
          </a:p>
        </p:txBody>
      </p:sp>
      <p:pic>
        <p:nvPicPr>
          <p:cNvPr id="7" name="Picture 6" descr="16-value-ch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16 / 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45973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CLASSROOM EXERCISE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Apply It to Any Company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1 — Who is the customer?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2 — Map before, during, after.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3 — Better, cheaper, faster, safer?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4 — Prioritize the biggest win.</a:t>
            </a:r>
          </a:p>
        </p:txBody>
      </p:sp>
      <p:pic>
        <p:nvPicPr>
          <p:cNvPr id="6" name="Picture 5" descr="17-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17 / 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965960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FINAL TAKEAWAY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0">
                <a:solidFill>
                  <a:srgbClr val="F7F6F2"/>
                </a:solidFill>
                <a:latin typeface="Georgia"/>
              </a:rPr>
              <a:t>Customers Buy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78892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Outcomes, not products.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Al Ain Water → health, safety, trust.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Toyota → peace of mind, low cost.</a:t>
            </a:r>
          </a:p>
        </p:txBody>
      </p:sp>
      <p:pic>
        <p:nvPicPr>
          <p:cNvPr id="6" name="Picture 5" descr="aftab-headshot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5074920"/>
            <a:ext cx="1280160" cy="1280160"/>
          </a:xfrm>
          <a:prstGeom prst="rect">
            <a:avLst/>
          </a:prstGeo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8368" y="5074920"/>
            <a:ext cx="1280160" cy="1280160"/>
          </a:xfrm>
          <a:prstGeom prst="ellipse">
            <a:avLst/>
          </a:prstGeom>
          <a:noFill/>
          <a:ln w="38100">
            <a:solidFill>
              <a:srgbClr val="E9C8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057400" y="5212080"/>
            <a:ext cx="4572000" cy="10058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2400" b="1" i="0">
                <a:solidFill>
                  <a:srgbClr val="F7F6F2"/>
                </a:solidFill>
                <a:latin typeface="Georgia"/>
              </a:rPr>
              <a:t>Dr. Aftab Ahmad</a:t>
            </a:r>
          </a:p>
          <a:p>
            <a:pPr algn="l">
              <a:spcBef>
                <a:spcPts val="0"/>
              </a:spcBef>
              <a:spcAft>
                <a:spcPts val="400"/>
              </a:spcAft>
            </a:pPr>
            <a:r>
              <a:rPr sz="1500" b="1" i="0">
                <a:solidFill>
                  <a:srgbClr val="E9C877"/>
                </a:solidFill>
                <a:latin typeface="Calibri"/>
              </a:rPr>
              <a:t>Thank you · Value Chain &amp; Strategy</a:t>
            </a:r>
          </a:p>
        </p:txBody>
      </p:sp>
      <p:pic>
        <p:nvPicPr>
          <p:cNvPr id="9" name="Picture 8" descr="18-takea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18 / 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2336291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THE CORE EQUATION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Value = Benefits −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Raise benefits; cut cost, risk, effort, time.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For customers, staff, partners &amp; society.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Every innovation traces back to this.</a:t>
            </a:r>
          </a:p>
        </p:txBody>
      </p:sp>
      <p:pic>
        <p:nvPicPr>
          <p:cNvPr id="6" name="Picture 5" descr="02-eq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02 / 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84251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BEYOND PORTER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Why a Universal Framework?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Porter's 1985 chain was built for factories.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Today: services, platforms, software, ecosystems.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VCF fits any business — physical or digital.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Spot the value, then map the chain.</a:t>
            </a:r>
          </a:p>
        </p:txBody>
      </p:sp>
      <p:pic>
        <p:nvPicPr>
          <p:cNvPr id="6" name="Picture 5" descr="03-beyond-por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03 / 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84251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THE FRAMEWORK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The 8 Drivers of 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1 Benefits  2 Cost  3 Time  4 Risk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5 Convenience  6 Emotion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7 Ecosystem  8 Society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 checklist: which can we push hardest?</a:t>
            </a:r>
          </a:p>
        </p:txBody>
      </p:sp>
      <p:pic>
        <p:nvPicPr>
          <p:cNvPr id="6" name="Picture 5" descr="04-eight-dri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04 / 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Increase Customer Benefits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Help customers achieve more.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Better quality, features, outcomes.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Apple → the whole experience.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Tesla → updates improve the car.</a:t>
            </a:r>
          </a:p>
        </p:txBody>
      </p:sp>
      <p:pic>
        <p:nvPicPr>
          <p:cNvPr id="6" name="Picture 5" descr="05-benef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05 / 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Reduce Customer Cost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Make it cheaper to buy and own.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Lower price, running &amp; maintenance cost.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Walmart → scale cuts purchasing cost.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Amazon → cuts search &amp; transaction cost.</a:t>
            </a:r>
          </a:p>
        </p:txBody>
      </p:sp>
      <p:pic>
        <p:nvPicPr>
          <p:cNvPr id="6" name="Picture 5" descr="06-c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06 / 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Save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Help customers do things faster.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Faster delivery, less waiting, automation.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Amazon Prime → same-day delivery.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Online banking → no branch, no queue.</a:t>
            </a:r>
          </a:p>
        </p:txBody>
      </p:sp>
      <p:pic>
        <p:nvPicPr>
          <p:cNvPr id="6" name="Picture 5" descr="07-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07 / 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Reduce Risk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Make customers feel safer.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Warranties, guarantees, compliance.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PayPal → buyer protection.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Toyota → reliability lowers risk.</a:t>
            </a:r>
          </a:p>
        </p:txBody>
      </p:sp>
      <p:pic>
        <p:nvPicPr>
          <p:cNvPr id="6" name="Picture 5" descr="08-ri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08 / 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B1F1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58368" y="530352"/>
            <a:ext cx="1554480" cy="50800"/>
          </a:xfrm>
          <a:prstGeom prst="rect">
            <a:avLst/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658368" y="749808"/>
            <a:ext cx="1225296" cy="457200"/>
          </a:xfrm>
          <a:prstGeom prst="roundRect">
            <a:avLst>
              <a:gd name="adj" fmla="val 50000"/>
            </a:avLst>
          </a:prstGeom>
          <a:solidFill>
            <a:srgbClr val="E9C8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none" lIns="128016" rIns="128016"/>
          <a:lstStyle/>
          <a:p>
            <a:pPr algn="ctr"/>
            <a:r>
              <a:rPr sz="1500" b="1">
                <a:solidFill>
                  <a:srgbClr val="0B1F1E"/>
                </a:solidFill>
                <a:latin typeface="Calibri"/>
              </a:rPr>
              <a:t>DRIVER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" y="1325880"/>
            <a:ext cx="6400800" cy="15544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4200" b="1" i="0">
                <a:solidFill>
                  <a:srgbClr val="F7F6F2"/>
                </a:solidFill>
                <a:latin typeface="Georgia"/>
              </a:rPr>
              <a:t>Improve Convenience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6" y="2971800"/>
            <a:ext cx="6400800" cy="338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Make life easier.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Apps, one-stop solutions, simple steps.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Uber → a ride in one tap.</a:t>
            </a:r>
          </a:p>
          <a:p>
            <a:pPr>
              <a:lnSpc>
                <a:spcPct val="105000"/>
              </a:lnSpc>
              <a:spcAft>
                <a:spcPts val="1300"/>
              </a:spcAft>
            </a:pPr>
            <a:r>
              <a:rPr sz="2500" b="1">
                <a:solidFill>
                  <a:srgbClr val="E9C877"/>
                </a:solidFill>
                <a:latin typeface="Calibri"/>
              </a:rPr>
              <a:t>▸  </a:t>
            </a:r>
            <a:r>
              <a:rPr sz="2500">
                <a:solidFill>
                  <a:srgbClr val="E3ECEA"/>
                </a:solidFill>
                <a:latin typeface="Calibri"/>
              </a:rPr>
              <a:t>Netflix → a cinema in one app.</a:t>
            </a:r>
          </a:p>
        </p:txBody>
      </p:sp>
      <p:pic>
        <p:nvPicPr>
          <p:cNvPr id="6" name="Picture 5" descr="09-conven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80" y="2045970"/>
            <a:ext cx="4572000" cy="2857500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658368" y="6382512"/>
            <a:ext cx="8961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sz="1200" b="1" i="0">
                <a:solidFill>
                  <a:srgbClr val="E9C877"/>
                </a:solidFill>
                <a:latin typeface="Calibri"/>
              </a:rPr>
              <a:t>The Universal Value Creation Framework  ·  Dr. Aftab Ahmad  ·  azizsaif.com/aftab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27080" y="6364224"/>
            <a:ext cx="960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sz="1300" b="1" i="0">
                <a:solidFill>
                  <a:srgbClr val="E3ECEA"/>
                </a:solidFill>
                <a:latin typeface="Calibri"/>
              </a:rPr>
              <a:t>09 / 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