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image" Target="../media/image-12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image" Target="../media/image-13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image" Target="../media/image-1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image" Target="../media/image-15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image" Target="../media/image-3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image" Target="../media/image-6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image" Target="../media/image-7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user/workspace/aftab-lecture/dist/public/images/01-cover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7F6F2">
              <a:alpha val="6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31520" y="502920"/>
            <a:ext cx="107259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4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COLLEGE LECTURE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48640" y="1005840"/>
            <a:ext cx="11091672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You Know What Your</a:t>
            </a:r>
            <a:endParaRPr lang="en-US" sz="4800" dirty="0"/>
          </a:p>
          <a:p>
            <a:pPr algn="ctr" indent="0" marL="0">
              <a:buNone/>
            </a:pPr>
            <a:r>
              <a:rPr lang="en-US" sz="48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Customers' Aspirations Are?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548640" y="3246120"/>
            <a:ext cx="1109167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on the HBR article by B. Joseph Pine II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545836" y="3794760"/>
            <a:ext cx="1097280" cy="0"/>
          </a:xfrm>
          <a:prstGeom prst="line">
            <a:avLst/>
          </a:prstGeom>
          <a:noFill/>
          <a:ln w="19050">
            <a:solidFill>
              <a:srgbClr val="B58A2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98364" y="3950208"/>
            <a:ext cx="1792224" cy="179222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1696F"/>
            </a:solidFill>
            <a:prstDash val="solid"/>
          </a:ln>
        </p:spPr>
      </p:sp>
      <p:pic>
        <p:nvPicPr>
          <p:cNvPr id="9" name="Image 1" descr="/home/user/workspace/aftab-lecture/dist/public/images/aftab-headshot-5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16" y="4023360"/>
            <a:ext cx="1645920" cy="1645920"/>
          </a:xfrm>
          <a:prstGeom prst="ellipse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8640" y="5760720"/>
            <a:ext cx="1109167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  Dr. Aftab Ahmad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48640" y="6126480"/>
            <a:ext cx="11091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spc="300" kern="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June 2026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0-fitnes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6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Fitness — Selling a New Self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 do not buy gym memberships.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aspire to better health, better appearance, confidence, and discipline.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UAE, fitness is also social image and personal branding.</a:t>
            </a:r>
            <a:endParaRPr lang="en-US" sz="19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1-bridg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82880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11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Aspiration Gap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Pine's central concept: Current State → Desired Future State.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Middle Manager → General Manager · Gap: Leadership · Solution: MBA.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Tenant → Property Owner · Gap: Financing · Solution: Bank + Developer.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Seeker → Successful Professional · Gap: Opportunity · Solution: Recruiter.</a:t>
            </a:r>
            <a:endParaRPr lang="en-US" sz="17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2-meetin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82880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12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UAE Companies Should Ask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asking: What do you need? What features do you want? Are you satisfied?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asking: What are you trying to achieve in the next five years?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success look like for you? What kind of life are you building?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your biggest ambition? What would make you feel successful?</a:t>
            </a:r>
            <a:endParaRPr lang="en-US" sz="17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3-classroom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21945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CLASSROOM ACTIVITY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Group Exercise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one UAE company: Emaar · Emirates Airline · Emirates NBD · Dubai Holding · Talabat · Careem · Noon · Fitness First.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1: What product or service does the company sell?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2: What customer need does it satisfy?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3: What customer aspiration does it fulfill?</a:t>
            </a:r>
            <a:endParaRPr lang="en-US" sz="17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4-aspiratio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82880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14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MBA Lesson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Companies that understand needs can survive.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Companies that understand aspirations can lead.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most successful UAE brands help customers move closer to the future they dream about.</a:t>
            </a:r>
            <a:endParaRPr lang="en-US" sz="19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15-closin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82880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15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Final Takeaway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Needs explain purchases. Aspirations explain loyalty.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aspirations creates deeper emotional connections, stronger relationships, and sustainable competitive advantage.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502920" y="3703320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you. — Dr. Aftab Ahmad</a:t>
            </a:r>
            <a:endParaRPr lang="en-US" sz="1600" dirty="0"/>
          </a:p>
        </p:txBody>
      </p:sp>
      <p:pic>
        <p:nvPicPr>
          <p:cNvPr id="9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15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2-apartmen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2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Opening Question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does a customer buy a luxury apartment in Dubai Marina when a cheaper apartment is available elsewhere?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students answer: better location, better amenities, investment value.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deeper answer — the customer is buying an aspiration, not just a property.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aspire to: a premium lifestyle · social status · international recognition · financial success.</a:t>
            </a:r>
            <a:endParaRPr lang="en-US" sz="17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3-ua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3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Understanding the UAE Customer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Multicultural: 200+ nationalities, expat-dominated workforce, diverse consumer motivations.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Visible success: luxury cars, branded lifestyles, premium communities, social-media influence.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Future-oriented society: Vision 2031, Dubai Economic Agenda D33, Smart City, AI Strategy.</a:t>
            </a:r>
            <a:endParaRPr lang="en-US" sz="17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7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Customers are constantly encouraged to think about a better future.</a:t>
            </a:r>
            <a:endParaRPr lang="en-US" sz="17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4-luxury-ca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4 OF 15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Traditional vs Aspiration Thinking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502920" y="2606040"/>
            <a:ext cx="2811780" cy="219456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85800" y="2770632"/>
            <a:ext cx="24460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85800" y="3108960"/>
            <a:ext cx="244602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Need: "I need transportation." Solution: sell a car.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543300" y="2606040"/>
            <a:ext cx="2811780" cy="2194560"/>
          </a:xfrm>
          <a:prstGeom prst="roundRect">
            <a:avLst>
              <a:gd name="adj" fmla="val 5000"/>
            </a:avLst>
          </a:prstGeom>
          <a:solidFill>
            <a:srgbClr val="01696F"/>
          </a:solidFill>
          <a:ln/>
        </p:spPr>
      </p:sp>
      <p:sp>
        <p:nvSpPr>
          <p:cNvPr id="11" name="Text 8"/>
          <p:cNvSpPr/>
          <p:nvPr/>
        </p:nvSpPr>
        <p:spPr>
          <a:xfrm>
            <a:off x="3726180" y="2770632"/>
            <a:ext cx="24460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FD89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3726180" y="3108960"/>
            <a:ext cx="244602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Aspiration: "I want to be perceived as successful." Solution: sell a Mercedes, Tesla, or Range Rover.</a:t>
            </a:r>
            <a:endParaRPr lang="en-US" sz="1600" dirty="0"/>
          </a:p>
        </p:txBody>
      </p:sp>
      <p:pic>
        <p:nvPicPr>
          <p:cNvPr id="13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/ 15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5-burj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1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 Estate — Emaar Doesn't Sell Apartments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Emirati family aspires to: family legacy, stability, prestige.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Expat professional aspires to: wealth creation, residency security, global lifestyle.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 aspires to: financial freedom, international portfolio.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Emaar sells: downtown lifestyle, prestige, global identity.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Buying in the Burj Khalifa District means: "I have made it."</a:t>
            </a:r>
            <a:endParaRPr lang="en-US" sz="15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6-mb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2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Higher Education — You Don't Sell an MBA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aspire to: career growth, promotion, leadership, entrepreneurship, higher salary.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Dubai manager earning AED 15,000 joins an MBA — not for lectures.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is buying future CEO potential, professional credibility, and access to better opportunities.</a:t>
            </a:r>
            <a:endParaRPr lang="en-US" sz="19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7-vill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3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Banking — "My Family Deserves Better"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Banks think: "We offer loans." Customers think: "My family deserves a better future."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Emirates NBD does not just sell mortgages — customers buy home ownership, security, family stability.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Wealth management clients do not buy investment products — they buy retirement confidence, children's education, financial independence.</a:t>
            </a:r>
            <a:endParaRPr lang="en-US" sz="19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8-boardroom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4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Recruitment — Companies Don't Hire People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Employers aspire to: build world-class organizations, reduce hiring mistakes, scale rapidly.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Dubai logistics company hiring a Supply Chain Director aspires to become the GCC market leader.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Young professionals want: better salary, career growth, international exposure.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Mid-career managers want: leadership role, respect, stability.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5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executives want: legacy, influence, strategic impact.</a:t>
            </a:r>
            <a:endParaRPr lang="en-US" sz="15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37376" y="585216"/>
            <a:ext cx="5321808" cy="5321808"/>
          </a:xfrm>
          <a:prstGeom prst="roundRect">
            <a:avLst>
              <a:gd name="adj" fmla="val 2749"/>
            </a:avLst>
          </a:prstGeom>
          <a:solidFill>
            <a:srgbClr val="FFFFFF"/>
          </a:solidFill>
          <a:ln w="9525">
            <a:solidFill>
              <a:srgbClr val="D9D6CE"/>
            </a:solidFill>
            <a:prstDash val="solid"/>
          </a:ln>
        </p:spPr>
      </p:sp>
      <p:pic>
        <p:nvPicPr>
          <p:cNvPr id="3" name="Image 0" descr="/home/user/workspace/aftab-lecture/dist/public/images/09-luxur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640080"/>
            <a:ext cx="5212080" cy="52120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640080"/>
            <a:ext cx="1737360" cy="320040"/>
          </a:xfrm>
          <a:prstGeom prst="roundRect">
            <a:avLst>
              <a:gd name="adj" fmla="val 51429"/>
            </a:avLst>
          </a:prstGeom>
          <a:solidFill>
            <a:srgbClr val="E3EEEF"/>
          </a:solidFill>
          <a:ln/>
        </p:spPr>
      </p:sp>
      <p:sp>
        <p:nvSpPr>
          <p:cNvPr id="5" name="Text 2"/>
          <p:cNvSpPr/>
          <p:nvPr/>
        </p:nvSpPr>
        <p:spPr>
          <a:xfrm>
            <a:off x="502920" y="6400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0169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UAE EXAMPLE 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1051560"/>
            <a:ext cx="58521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i="1" dirty="0">
                <a:solidFill>
                  <a:srgbClr val="1A18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Luxury Retail at Dubai Mall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02920" y="2606040"/>
            <a:ext cx="585216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Louis Vuitton customers are not buying leather bags — they buy status, exclusivity, and achievement.</a:t>
            </a:r>
            <a:endParaRPr lang="en-US" sz="1900" dirty="0"/>
          </a:p>
          <a:p>
            <a:pPr marL="342900" indent="-342900">
              <a:spcAft>
                <a:spcPts val="1000"/>
              </a:spcAft>
              <a:buSzPct val="100000"/>
              <a:buChar char="■"/>
            </a:pPr>
            <a:r>
              <a:rPr lang="en-US" sz="1900" dirty="0">
                <a:solidFill>
                  <a:srgbClr val="1A18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Rolex customers are not buying a watch — they buy recognition, success, and personal achievement.</a:t>
            </a:r>
            <a:endParaRPr lang="en-US" sz="1900" dirty="0"/>
          </a:p>
        </p:txBody>
      </p:sp>
      <p:pic>
        <p:nvPicPr>
          <p:cNvPr id="8" name="Image 1" descr="/home/user/workspace/aftab-lecture/dist/public/images/aftab-headshot-2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1072"/>
            <a:ext cx="411480" cy="41148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978408" y="6400800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5852"/>
                </a:solidFill>
              </a:rPr>
              <a:t>Dr. Aftab Ahmad</a:t>
            </a:r>
            <a:pPr indent="0" marL="0">
              <a:buNone/>
            </a:pPr>
            <a:r>
              <a:rPr lang="en-US" sz="1000" dirty="0">
                <a:solidFill>
                  <a:srgbClr val="C9C5BD"/>
                </a:solidFill>
              </a:rPr>
              <a:t>   |   </a:t>
            </a:r>
            <a:pPr indent="0" marL="0">
              <a:buNone/>
            </a:pPr>
            <a:r>
              <a:rPr lang="en-US" sz="1000" dirty="0">
                <a:solidFill>
                  <a:srgbClr val="5A5852"/>
                </a:solidFill>
              </a:rPr>
              <a:t>College Lecture — 07 June 2026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10817352" y="644652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A58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/ 15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1696F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azizsaif.com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What Your Customers' Aspirations Are?</dc:title>
  <dc:subject>MBA Lecture — 07 June 2026</dc:subject>
  <dc:creator>Dr. Aftab Ahmad</dc:creator>
  <cp:lastModifiedBy>Dr. Aftab Ahmad</cp:lastModifiedBy>
  <cp:revision>1</cp:revision>
  <dcterms:created xsi:type="dcterms:W3CDTF">2026-06-07T09:45:24Z</dcterms:created>
  <dcterms:modified xsi:type="dcterms:W3CDTF">2026-06-07T09:45:24Z</dcterms:modified>
</cp:coreProperties>
</file>