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1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Share of tasks automatable (illustrative %)</c:v>
                </c:pt>
              </c:strCache>
            </c:strRef>
          </c:tx>
          <c:spPr>
            <a:solidFill>
              <a:srgbClr val="C8102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A1A1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Inbound
logistics</c:v>
                  </c:pt>
                  <c:pt idx="1">
                    <c:v>Operations</c:v>
                  </c:pt>
                  <c:pt idx="2">
                    <c:v>Outbound
logistics</c:v>
                  </c:pt>
                  <c:pt idx="3">
                    <c:v>Marketing
&amp; sales</c:v>
                  </c:pt>
                  <c:pt idx="4">
                    <c:v>Service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72</c:v>
                </c:pt>
                <c:pt idx="1">
                  <c:v>64</c:v>
                </c:pt>
                <c:pt idx="2">
                  <c:v>60</c:v>
                </c:pt>
                <c:pt idx="3">
                  <c:v>38</c:v>
                </c:pt>
                <c:pt idx="4">
                  <c:v>33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A1A1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B6B6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6350" cap="flat">
              <a:solidFill>
                <a:srgbClr val="ECECE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B6B6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3258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&amp; OPERATIONS LECTURE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822960" y="1874520"/>
            <a:ext cx="106070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3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Is Technology Making the</a:t>
            </a:r>
            <a:endParaRPr lang="en-US" sz="4400" dirty="0"/>
          </a:p>
          <a:p>
            <a:pPr indent="0" marL="0">
              <a:lnSpc>
                <a:spcPct val="103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Value Chain More Human — or Less Human?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4343400"/>
            <a:ext cx="10058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balanced enquiry into automation, AI and the changing role of people across the value chain.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868680" y="6053328"/>
            <a:ext cx="146304" cy="146304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6" name="Text 4"/>
          <p:cNvSpPr/>
          <p:nvPr/>
        </p:nvSpPr>
        <p:spPr>
          <a:xfrm>
            <a:off x="1143000" y="5943600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AMC, Dubai · Prepared for Dr. Aftab Ahmed · 20 June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SYNTHESIS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Human + machine: the augmentation model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920240"/>
            <a:ext cx="3429000" cy="2194560"/>
          </a:xfrm>
          <a:prstGeom prst="roundRect">
            <a:avLst>
              <a:gd name="adj" fmla="val 3333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51560" y="210312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Machines do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51560" y="2578608"/>
            <a:ext cx="29718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Repetitive, high-volume, rules-based, data-heavy tasks — fast and tirelessly.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26280" y="1920240"/>
            <a:ext cx="3429000" cy="2194560"/>
          </a:xfrm>
          <a:prstGeom prst="roundRect">
            <a:avLst>
              <a:gd name="adj" fmla="val 3333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754880" y="210312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Humans do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4754880" y="2578608"/>
            <a:ext cx="29718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Judgment, empathy, creativity, ethics and relationships.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8229600" y="1920240"/>
            <a:ext cx="3429000" cy="2194560"/>
          </a:xfrm>
          <a:prstGeom prst="roundRect">
            <a:avLst>
              <a:gd name="adj" fmla="val 3333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458200" y="210312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Together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8458200" y="2578608"/>
            <a:ext cx="29718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covers the other's weakness — higher value than either alone.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822960" y="4434840"/>
            <a:ext cx="10515600" cy="1325880"/>
          </a:xfrm>
          <a:prstGeom prst="roundRect">
            <a:avLst>
              <a:gd name="adj" fmla="val 5517"/>
            </a:avLst>
          </a:prstGeom>
          <a:solidFill>
            <a:srgbClr val="161616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097280" y="4617720"/>
            <a:ext cx="100584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principle:  </a:t>
            </a:r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 the task, elevate the person. Technology should remove toil and hand back time for the work only humans can do.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WATCH-OUTS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Risks if technology is led badly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2880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51560" y="201168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Job displacement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51560" y="2487168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Whole roles removed faster than people can reskill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526280" y="182880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754880" y="201168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Algorithmic bias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754880" y="2487168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Unfair or opaque decisions baked into the chain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8229600" y="182880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458200" y="201168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Privacy &amp; surveillance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8458200" y="2487168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Excessive monitoring erodes trust and dignity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22960" y="397764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051560" y="416052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Loss of meaning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051560" y="4636008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stripped of craft, autonomy and purpose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526280" y="397764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754880" y="416052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Skill erosion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754880" y="4636008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Over-reliance dulls human expertise over time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8229600" y="397764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8458200" y="416052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Widening inequality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8458200" y="4636008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Gains concentrate; vulnerable workers lose out</a:t>
            </a:r>
            <a:endParaRPr lang="en-US" sz="12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UPSIDE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Opportunities if technology is led well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2880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51560" y="201168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Better jobs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51560" y="2487168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drudgery, more creative and strategic work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526280" y="182880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754880" y="201168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Upskilling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754880" y="2487168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Investing in people to partner with the machine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8229600" y="182880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458200" y="201168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Human-centric design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8458200" y="2487168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chains around customer &amp; worker experience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22960" y="397764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051560" y="416052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New roles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051560" y="4636008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Data, AI ethics, experience and human-machine teaming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526280" y="397764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754880" y="416052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Inclusion &amp; access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754880" y="4636008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Remote work and tools that widen participation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8229600" y="397764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8458200" y="416052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Sustainability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8458200" y="4636008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Smarter use of resources across the chain</a:t>
            </a:r>
            <a:endParaRPr lang="en-US" sz="12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REAL WORLD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Four quick cases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7452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51560" y="2057400"/>
            <a:ext cx="4800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Warehousing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051560" y="2532888"/>
            <a:ext cx="480060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Robots move goods; workers shift to supervision, safety and problem-solving.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6446520" y="187452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675120" y="2057400"/>
            <a:ext cx="4800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Banking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6675120" y="2532888"/>
            <a:ext cx="480060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Apps handle transactions; staff focus on advice, trust and complex needs.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822960" y="402336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1051560" y="4206240"/>
            <a:ext cx="4800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Healthcare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1051560" y="4681728"/>
            <a:ext cx="480060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flags scans; clinicians keep diagnosis, care and the human conversation.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6446520" y="402336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675120" y="4206240"/>
            <a:ext cx="4800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Customer service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6675120" y="4681728"/>
            <a:ext cx="480060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Bots clear simple queries; people handle emotion and difficult cases.</a:t>
            </a:r>
            <a:endParaRPr lang="en-US" sz="13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VERDICT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 — more human, or less human?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74520"/>
            <a:ext cx="10515600" cy="3931920"/>
          </a:xfrm>
          <a:prstGeom prst="roundRect">
            <a:avLst>
              <a:gd name="adj" fmla="val 1860"/>
            </a:avLst>
          </a:prstGeom>
          <a:solidFill>
            <a:srgbClr val="161616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97280" y="214884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6B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It is a choice, not a destiny.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1097280" y="2971800"/>
            <a:ext cx="10058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100"/>
              </a:spcAft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is neutral; outcomes are set by how leaders design and deploy it.</a:t>
            </a:r>
            <a:endParaRPr lang="en-US" sz="1700" dirty="0"/>
          </a:p>
          <a:p>
            <a:pPr indent="0" marL="0">
              <a:spcAft>
                <a:spcPts val="900"/>
              </a:spcAft>
              <a:buNone/>
            </a:pPr>
            <a:r>
              <a:rPr lang="en-US" sz="1700" dirty="0">
                <a:solidFill>
                  <a:srgbClr val="FF9B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to cut cost alone → the chain becomes less human.</a:t>
            </a:r>
            <a:endParaRPr lang="en-US" sz="1700" dirty="0"/>
          </a:p>
          <a:p>
            <a:pPr indent="0" marL="0">
              <a:spcAft>
                <a:spcPts val="1100"/>
              </a:spcAft>
              <a:buNone/>
            </a:pPr>
            <a:r>
              <a:rPr lang="en-US" sz="1700" dirty="0">
                <a:solidFill>
                  <a:srgbClr val="BFE3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to augment people → the chain becomes more human.</a:t>
            </a:r>
            <a:endParaRPr lang="en-US" sz="1700" dirty="0"/>
          </a:p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winning firms automate the task and elevate the person.</a:t>
            </a:r>
            <a:endParaRPr lang="en-US" sz="1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TO YOU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Discussion questions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16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822960" y="1920240"/>
            <a:ext cx="1051560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activity in your industry is changing fastest — and is it becoming more or less human?</a:t>
            </a:r>
            <a:endParaRPr lang="en-US" sz="17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has automation improved a customer experience you value? Where has it hurt one?</a:t>
            </a:r>
            <a:endParaRPr lang="en-US" sz="17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led operations, which tasks would you automate first — and which would you protect?</a:t>
            </a:r>
            <a:endParaRPr lang="en-US" sz="17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new human skills will matter most in the next five years?</a:t>
            </a:r>
            <a:endParaRPr lang="en-US" sz="17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Whose responsibility is it to manage the human impact of these technologies?</a:t>
            </a:r>
            <a:endParaRPr lang="en-US" sz="1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SUMMARY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takeaways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7452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24128" y="256032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7" name="Text 5"/>
          <p:cNvSpPr/>
          <p:nvPr/>
        </p:nvSpPr>
        <p:spPr>
          <a:xfrm>
            <a:off x="1024128" y="25603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91640" y="205740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Wrong question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691640" y="2532888"/>
            <a:ext cx="420624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'Humans vs. machines' misses the point — it's how we combine them.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446520" y="187452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647688" y="256032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12" name="Text 10"/>
          <p:cNvSpPr/>
          <p:nvPr/>
        </p:nvSpPr>
        <p:spPr>
          <a:xfrm>
            <a:off x="6647688" y="25603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7315200" y="205740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 link affected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7315200" y="2532888"/>
            <a:ext cx="420624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reshapes all primary and support activities of the chain.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22960" y="402336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024128" y="470916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17" name="Text 15"/>
          <p:cNvSpPr/>
          <p:nvPr/>
        </p:nvSpPr>
        <p:spPr>
          <a:xfrm>
            <a:off x="1024128" y="47091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691640" y="420624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Design decides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691640" y="4681728"/>
            <a:ext cx="420624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tool can dehumanise or humanise — leadership chooses.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446520" y="402336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647688" y="470916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22" name="Text 20"/>
          <p:cNvSpPr/>
          <p:nvPr/>
        </p:nvSpPr>
        <p:spPr>
          <a:xfrm>
            <a:off x="6647688" y="47091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7315200" y="420624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Augment, don't replace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7315200" y="4681728"/>
            <a:ext cx="420624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 the task; elevate judgment, empathy and creativity.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ROADMAP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we will cover today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7452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24128" y="253746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7" name="Text 5"/>
          <p:cNvSpPr/>
          <p:nvPr/>
        </p:nvSpPr>
        <p:spPr>
          <a:xfrm>
            <a:off x="1024128" y="25374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91640" y="20574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question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691640" y="2532888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'human vs. machine' is the wrong framing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26280" y="187452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27448" y="253746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12" name="Text 10"/>
          <p:cNvSpPr/>
          <p:nvPr/>
        </p:nvSpPr>
        <p:spPr>
          <a:xfrm>
            <a:off x="4727448" y="25374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394960" y="20574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Recap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394960" y="2532888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value chain &amp; what 'human' means within it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229600" y="187452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8430768" y="253746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17" name="Text 15"/>
          <p:cNvSpPr/>
          <p:nvPr/>
        </p:nvSpPr>
        <p:spPr>
          <a:xfrm>
            <a:off x="8430768" y="25374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9098280" y="20574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two cases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098280" y="2532888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Arguments for 'less human' and for 'more human'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822960" y="402336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1024128" y="468630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22" name="Text 20"/>
          <p:cNvSpPr/>
          <p:nvPr/>
        </p:nvSpPr>
        <p:spPr>
          <a:xfrm>
            <a:off x="1024128" y="46863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691640" y="42062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Activity view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691640" y="4681728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Technology's effect on each value-chain activity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526280" y="402336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27448" y="468630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27" name="Text 25"/>
          <p:cNvSpPr/>
          <p:nvPr/>
        </p:nvSpPr>
        <p:spPr>
          <a:xfrm>
            <a:off x="4727448" y="46863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5394960" y="42062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Augmentation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5394960" y="4681728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human + machine operating model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8229600" y="402336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8430768" y="468630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32" name="Text 30"/>
          <p:cNvSpPr/>
          <p:nvPr/>
        </p:nvSpPr>
        <p:spPr>
          <a:xfrm>
            <a:off x="8430768" y="46863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9098280" y="42062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Verdict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9098280" y="4681728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Risks, opportunities and discussion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RECAP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value chain in one slide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28800"/>
            <a:ext cx="5486400" cy="4114800"/>
          </a:xfrm>
          <a:prstGeom prst="roundRect">
            <a:avLst>
              <a:gd name="adj" fmla="val 1778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97280" y="201168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it is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97280" y="2560320"/>
            <a:ext cx="493776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full set of activities a firm performs to design, produce, market, deliver and support its product.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activity should add value greater than its cost — the gap is the firm's margin.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Coined by Michael Porter (1985) to locate where competitive advantage is created.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6583680" y="1828800"/>
            <a:ext cx="4754880" cy="4114800"/>
          </a:xfrm>
          <a:prstGeom prst="roundRect">
            <a:avLst>
              <a:gd name="adj" fmla="val 1778"/>
            </a:avLst>
          </a:prstGeom>
          <a:solidFill>
            <a:srgbClr val="161616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858000" y="201168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6B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point for today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858000" y="2606040"/>
            <a:ext cx="420624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200"/>
              </a:spcAft>
              <a:buNone/>
            </a:pPr>
            <a:r>
              <a:rPr lang="en-US" sz="16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now touches every link of the chain.</a:t>
            </a:r>
            <a:endParaRPr lang="en-US" sz="1650" dirty="0"/>
          </a:p>
          <a:p>
            <a:pPr indent="0" marL="0">
              <a:buNone/>
            </a:pPr>
            <a:r>
              <a:rPr lang="en-US" sz="16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strategic question is not whether to automate, but whether the result makes work and customer relationships </a:t>
            </a:r>
            <a:pPr indent="0" marL="0">
              <a:buNone/>
            </a:pPr>
            <a:r>
              <a:rPr lang="en-US" sz="1650" b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human or less human.</a:t>
            </a:r>
            <a:endParaRPr lang="en-US" sz="1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DEFINING THE TERM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does 'human' mean in a value chain?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2880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51560" y="201168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Judgment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51560" y="2487168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Handling ambiguity and exceptions that fixed rules cannot foresee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26280" y="182880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754880" y="201168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Empathy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4754880" y="2487168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emotion and building trust with customers and colleagues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229600" y="182880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458200" y="201168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Creativity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8458200" y="2487168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Designing new products, services and ways of working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822960" y="397764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051560" y="416052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Relationships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051560" y="4636008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Negotiation, collaboration and long-term partnerships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526280" y="397764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754880" y="416052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Ethics &amp; care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4754880" y="4636008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Owning consequences and protecting people's wellbeing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8229600" y="3977640"/>
            <a:ext cx="3429000" cy="1828800"/>
          </a:xfrm>
          <a:prstGeom prst="roundRect">
            <a:avLst>
              <a:gd name="adj" fmla="val 4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8458200" y="4160520"/>
            <a:ext cx="2971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Craft &amp; meaning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8458200" y="4636008"/>
            <a:ext cx="29718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Skill, pride and a sense of purpose in the work itself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FORCES AT WORK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How technology is reshaping the chain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74520"/>
            <a:ext cx="10515600" cy="914400"/>
          </a:xfrm>
          <a:prstGeom prst="roundRect">
            <a:avLst>
              <a:gd name="adj" fmla="val 8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51560" y="2080260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20802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783080" y="1984248"/>
            <a:ext cx="32918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Automation &amp; robotics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212080" y="1984248"/>
            <a:ext cx="59436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Machines absorb repetitive physical and clerical tasks.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22960" y="2935224"/>
            <a:ext cx="10515600" cy="914400"/>
          </a:xfrm>
          <a:prstGeom prst="roundRect">
            <a:avLst>
              <a:gd name="adj" fmla="val 8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051560" y="3140964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12" name="Text 10"/>
          <p:cNvSpPr/>
          <p:nvPr/>
        </p:nvSpPr>
        <p:spPr>
          <a:xfrm>
            <a:off x="1051560" y="3140964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783080" y="3044952"/>
            <a:ext cx="32918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Artificial intelligence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5212080" y="3044952"/>
            <a:ext cx="59436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Algorithms predict, recommend and decide at scale.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2960" y="3995928"/>
            <a:ext cx="10515600" cy="914400"/>
          </a:xfrm>
          <a:prstGeom prst="roundRect">
            <a:avLst>
              <a:gd name="adj" fmla="val 8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051560" y="4201668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17" name="Text 15"/>
          <p:cNvSpPr/>
          <p:nvPr/>
        </p:nvSpPr>
        <p:spPr>
          <a:xfrm>
            <a:off x="1051560" y="420166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783080" y="4105656"/>
            <a:ext cx="32918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Data &amp; analytics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5212080" y="4105656"/>
            <a:ext cx="59436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activity becomes measurable and optimisable.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822960" y="5056632"/>
            <a:ext cx="10515600" cy="914400"/>
          </a:xfrm>
          <a:prstGeom prst="roundRect">
            <a:avLst>
              <a:gd name="adj" fmla="val 8000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1051560" y="5262372"/>
            <a:ext cx="502920" cy="502920"/>
          </a:xfrm>
          <a:prstGeom prst="ellipse">
            <a:avLst/>
          </a:prstGeom>
          <a:solidFill>
            <a:srgbClr val="C8102E"/>
          </a:solidFill>
          <a:ln/>
        </p:spPr>
      </p:sp>
      <p:sp>
        <p:nvSpPr>
          <p:cNvPr id="22" name="Text 20"/>
          <p:cNvSpPr/>
          <p:nvPr/>
        </p:nvSpPr>
        <p:spPr>
          <a:xfrm>
            <a:off x="1051560" y="526237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783080" y="5166360"/>
            <a:ext cx="32918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Digital platforms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5212080" y="5166360"/>
            <a:ext cx="59436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Suppliers, firm and customers connect in real time.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DEBATE — SIDE A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case for a LESS human value chain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28800"/>
            <a:ext cx="10515600" cy="4206240"/>
          </a:xfrm>
          <a:prstGeom prst="roundRect">
            <a:avLst>
              <a:gd name="adj" fmla="val 1739"/>
            </a:avLst>
          </a:prstGeom>
          <a:solidFill>
            <a:srgbClr val="161616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97280" y="20116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6B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Arguments that technology is hollowing out the human element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097280" y="2606040"/>
            <a:ext cx="48463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E6E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displaces routine jobs in logistics, production and back-office work.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E6E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Algorithmic management sets the pace and scores workers, reducing autonomy.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E6E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Deskilling: when machines decide, human expertise and craft can atrophy.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309360" y="2606040"/>
            <a:ext cx="48463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E6E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contact shifts to bots and self-service, weakening relationships.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E6E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Surveillance and data capture can erode trust, privacy and dignity at work.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E6E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Cost-led automation can treat people as a line item to be minimised.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DEBATE — SIDE B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case for a MORE human value chain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822960" y="1828800"/>
            <a:ext cx="10515600" cy="4206240"/>
          </a:xfrm>
          <a:prstGeom prst="roundRect">
            <a:avLst>
              <a:gd name="adj" fmla="val 1739"/>
            </a:avLst>
          </a:prstGeom>
          <a:solidFill>
            <a:srgbClr val="F2F2F2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97280" y="20116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810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Arguments that technology frees and amplifies the human element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097280" y="2606040"/>
            <a:ext cx="48463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Automating drudgery frees people for creative, strategic and caring work.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augments judgment — faster insight, fewer errors, better decisions.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Mass personalisation lets firms serve customers as individuals again.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309360" y="2606040"/>
            <a:ext cx="48463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tools widen access: remote work, inclusion and new opportunities.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reveals where human attention adds the most value.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roles emerge — data, experience design, ethics, human-machine teaming.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 VIEW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Technology vs. the human role, link by link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16</a:t>
            </a:r>
            <a:endParaRPr lang="en-US" sz="12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822960" y="1874520"/>
          <a:ext cx="10515600" cy="914400"/>
        </p:xfrm>
        <a:graphic>
          <a:graphicData uri="http://schemas.openxmlformats.org/drawingml/2006/table">
            <a:tbl>
              <a:tblPr/>
              <a:tblGrid>
                <a:gridCol w="2743200"/>
                <a:gridCol w="3977640"/>
                <a:gridCol w="3794760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Value-chain activity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102E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What technology does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102E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Where humans still lead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102E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Inbound logistics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Automated warehouses, predictive replenishment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Supplier relationships, exception handling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Operations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Robotics, sensors, AI quality control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design, craftsmanship, safety judgment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Outbound logistics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Route optimisation, tracking, drones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 recovery, last-mile empathy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Marketing &amp; sales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Targeting, pricing, content generation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Brand storytelling, trust, complex deals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Chatbots, self-service, predictive support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Care, de-escalation, loyalty building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389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NUMBERS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515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Estimated automation potential by activity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10607040" y="4572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16</a:t>
            </a:r>
            <a:endParaRPr lang="en-US" sz="12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822960" y="1874520"/>
          <a:ext cx="6949440" cy="39319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8046720" y="1874520"/>
            <a:ext cx="3291840" cy="3931920"/>
          </a:xfrm>
          <a:prstGeom prst="roundRect">
            <a:avLst>
              <a:gd name="adj" fmla="val 2222"/>
            </a:avLst>
          </a:prstGeom>
          <a:solidFill>
            <a:srgbClr val="161616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88900" dist="25400" dir="5400000">
              <a:srgbClr val="000000">
                <a:alpha val="12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8275320" y="2057400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6B6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Read it carefully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8275320" y="2560320"/>
            <a:ext cx="283464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automatability ≠ no humans. </a:t>
            </a:r>
            <a:endParaRPr lang="en-US" sz="13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Customer-facing links (sales, service) stay the most human.</a:t>
            </a:r>
            <a:endParaRPr lang="en-US" sz="1300" dirty="0"/>
          </a:p>
          <a:p>
            <a:pPr indent="0" marL="0">
              <a:buNone/>
            </a:pPr>
            <a:r>
              <a:rPr lang="en-US" sz="11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Figures are illustrative teaching estimates, not a forecast.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Technology Making the Value Chain More Human or Less Human?</dc:title>
  <dc:subject>PptxGenJS Presentation</dc:subject>
  <dc:creator>Aziz Saif</dc:creator>
  <cp:lastModifiedBy>Aziz Saif</cp:lastModifiedBy>
  <cp:revision>1</cp:revision>
  <dcterms:created xsi:type="dcterms:W3CDTF">2026-06-20T08:20:57Z</dcterms:created>
  <dcterms:modified xsi:type="dcterms:W3CDTF">2026-06-20T08:20:57Z</dcterms:modified>
</cp:coreProperties>
</file>