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3258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&amp; OPERATIONS LECTURE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1874520"/>
            <a:ext cx="106070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3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Chain Management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4343400"/>
            <a:ext cx="10058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Porter's value chain and how firms manage it to build competitive advantage.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868680" y="6053328"/>
            <a:ext cx="146304" cy="146304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6" name="Text 4"/>
          <p:cNvSpPr/>
          <p:nvPr/>
        </p:nvSpPr>
        <p:spPr>
          <a:xfrm>
            <a:off x="1143000" y="594360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AMC, Dubai · Prepared for Dr. Aftab Ahmed · 20 June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PAY-OFF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routes to competitive advantage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5120640" cy="3931920"/>
          </a:xfrm>
          <a:prstGeom prst="roundRect">
            <a:avLst>
              <a:gd name="adj" fmla="val 186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10312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Cost advantage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97280" y="2697480"/>
            <a:ext cx="45720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value activities more cheaply than rivals.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cost drivers: scale, utilisation, location, integration.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Walmart's logistics-driven low-cost model.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217920" y="1874520"/>
            <a:ext cx="5120640" cy="3931920"/>
          </a:xfrm>
          <a:prstGeom prst="roundRect">
            <a:avLst>
              <a:gd name="adj" fmla="val 1860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92240" y="210312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6B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Differentiation advantage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6492240" y="2697480"/>
            <a:ext cx="45720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activities in unique, valued ways.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distinctiveness buyers will pay a premium for.</a:t>
            </a:r>
            <a:endParaRPr lang="en-US" sz="1450" dirty="0"/>
          </a:p>
          <a:p>
            <a:pPr marL="342900" indent="-342900">
              <a:buSzPct val="100000"/>
              <a:buChar char="•"/>
            </a:pPr>
            <a:r>
              <a:rPr lang="en-US" sz="145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Apple's design, ecosystem and brand.</a:t>
            </a:r>
            <a:endParaRPr lang="en-US" sz="14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DISCIPLINE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Value Chain Management?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10515600" cy="1371600"/>
          </a:xfrm>
          <a:prstGeom prst="roundRect">
            <a:avLst>
              <a:gd name="adj" fmla="val 5333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057400"/>
            <a:ext cx="10058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Chain Management (VCM) </a:t>
            </a:r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integrated process of planning, coordinating and improving every activity — from supplier to end customer — to maximise total value and competitive advantage.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22960" y="3520440"/>
            <a:ext cx="3429000" cy="2194560"/>
          </a:xfrm>
          <a:prstGeom prst="roundRect">
            <a:avLst>
              <a:gd name="adj" fmla="val 3333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37033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Goal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051560" y="4178808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maximum value to the customer at the lowest viable cost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26280" y="3520440"/>
            <a:ext cx="3429000" cy="2194560"/>
          </a:xfrm>
          <a:prstGeom prst="roundRect">
            <a:avLst>
              <a:gd name="adj" fmla="val 3333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54880" y="37033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Scope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4754880" y="4178808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system: suppliers, firm, channels and buyers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8229600" y="3520440"/>
            <a:ext cx="3429000" cy="2194560"/>
          </a:xfrm>
          <a:prstGeom prst="roundRect">
            <a:avLst>
              <a:gd name="adj" fmla="val 3333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458200" y="37033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Mindset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458200" y="4178808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improvement and tight coordination of links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FIRMS DO IT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Six levers of value chain management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24128" y="249174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7" name="Text 5"/>
          <p:cNvSpPr/>
          <p:nvPr/>
        </p:nvSpPr>
        <p:spPr>
          <a:xfrm>
            <a:off x="1024128" y="24917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20116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Integration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1691640" y="248716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 activities and partners end to end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52628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49174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4917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94960" y="20116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5394960" y="248716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data, automation and systems to optimise flow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22960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430768" y="249174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7" name="Text 15"/>
          <p:cNvSpPr/>
          <p:nvPr/>
        </p:nvSpPr>
        <p:spPr>
          <a:xfrm>
            <a:off x="8430768" y="24917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098280" y="20116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Supplier orientation</a:t>
            </a:r>
            <a:endParaRPr lang="en-US" sz="1550" dirty="0"/>
          </a:p>
        </p:txBody>
      </p:sp>
      <p:sp>
        <p:nvSpPr>
          <p:cNvPr id="19" name="Text 17"/>
          <p:cNvSpPr/>
          <p:nvPr/>
        </p:nvSpPr>
        <p:spPr>
          <a:xfrm>
            <a:off x="9098280" y="248716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strong, collaborative supplier relationships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82296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024128" y="464058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1024128" y="46405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91640" y="41605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Customer orientation</a:t>
            </a:r>
            <a:endParaRPr lang="en-US" sz="1550" dirty="0"/>
          </a:p>
        </p:txBody>
      </p:sp>
      <p:sp>
        <p:nvSpPr>
          <p:cNvPr id="24" name="Text 22"/>
          <p:cNvSpPr/>
          <p:nvPr/>
        </p:nvSpPr>
        <p:spPr>
          <a:xfrm>
            <a:off x="1691640" y="463600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the chain around customer value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2628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27448" y="464058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7" name="Text 25"/>
          <p:cNvSpPr/>
          <p:nvPr/>
        </p:nvSpPr>
        <p:spPr>
          <a:xfrm>
            <a:off x="4727448" y="46405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394960" y="41605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People &amp; culture</a:t>
            </a:r>
            <a:endParaRPr lang="en-US" sz="1550" dirty="0"/>
          </a:p>
        </p:txBody>
      </p:sp>
      <p:sp>
        <p:nvSpPr>
          <p:cNvPr id="29" name="Text 27"/>
          <p:cNvSpPr/>
          <p:nvPr/>
        </p:nvSpPr>
        <p:spPr>
          <a:xfrm>
            <a:off x="5394960" y="463600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Skills, leadership and a continuous-improvement mindset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22960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430768" y="464058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32" name="Text 30"/>
          <p:cNvSpPr/>
          <p:nvPr/>
        </p:nvSpPr>
        <p:spPr>
          <a:xfrm>
            <a:off x="8430768" y="46405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9098280" y="41605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Process discipline</a:t>
            </a:r>
            <a:endParaRPr lang="en-US" sz="1550" dirty="0"/>
          </a:p>
        </p:txBody>
      </p:sp>
      <p:sp>
        <p:nvSpPr>
          <p:cNvPr id="34" name="Text 32"/>
          <p:cNvSpPr/>
          <p:nvPr/>
        </p:nvSpPr>
        <p:spPr>
          <a:xfrm>
            <a:off x="9098280" y="463600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Measure, standardise and keep improving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TRADE-OFFS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Benefits and challenges of VCM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5120640" cy="3931920"/>
          </a:xfrm>
          <a:prstGeom prst="roundRect">
            <a:avLst>
              <a:gd name="adj" fmla="val 186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1031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Benefits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1097280" y="2651760"/>
            <a:ext cx="45720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costs and less waste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Faster, more reliable delivery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quality and customer value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supplier &amp; customer ties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more resilient, agile business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217920" y="1874520"/>
            <a:ext cx="5120640" cy="3931920"/>
          </a:xfrm>
          <a:prstGeom prst="roundRect">
            <a:avLst>
              <a:gd name="adj" fmla="val 1860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92240" y="21031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6B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Challenges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6492240" y="2651760"/>
            <a:ext cx="45720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to coordinate across partners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Needs investment in systems and skills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sharing and trust between firms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 to change inside the firm</a:t>
            </a:r>
            <a:endParaRPr lang="en-US" sz="1450" dirty="0"/>
          </a:p>
          <a:p>
            <a:pPr marL="342900" indent="-342900">
              <a:buSzPct val="100000"/>
              <a:buChar char="•"/>
            </a:pPr>
            <a:r>
              <a:rPr lang="en-US" sz="145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 to supply-chain disruption</a:t>
            </a:r>
            <a:endParaRPr lang="en-US" sz="14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SEEING IT WORK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contrasting masters of the chain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2011680"/>
            <a:ext cx="5257800" cy="2286000"/>
          </a:xfrm>
          <a:prstGeom prst="roundRect">
            <a:avLst>
              <a:gd name="adj" fmla="val 32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19456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Walmart — cost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1051560" y="2670048"/>
            <a:ext cx="4800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World-class logistics, cross-docking and supplier integration deliver everyday low prices.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446520" y="2011680"/>
            <a:ext cx="5257800" cy="2286000"/>
          </a:xfrm>
          <a:prstGeom prst="roundRect">
            <a:avLst>
              <a:gd name="adj" fmla="val 32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675120" y="219456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Apple — differentiation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6675120" y="2670048"/>
            <a:ext cx="4800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Tight control of design, suppliers and retail creates a premium, seamless experience.</a:t>
            </a:r>
            <a:endParaRPr lang="en-US" sz="14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TO YOU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Discussion questions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22960" y="19202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company you know — what are its primary and support activities?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in its chain does it create the most value? Where is value leaking?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competing mainly on cost or differentiation — and does its chain fit that?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single linkage, if improved, would most boost its advantage?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biggest risk to its value chain right now?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SUMMARY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24128" y="256032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7" name="Text 5"/>
          <p:cNvSpPr/>
          <p:nvPr/>
        </p:nvSpPr>
        <p:spPr>
          <a:xfrm>
            <a:off x="1024128" y="2560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20574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chain of value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691640" y="253288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activity should add more value than it costs.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4652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647688" y="256032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2" name="Text 10"/>
          <p:cNvSpPr/>
          <p:nvPr/>
        </p:nvSpPr>
        <p:spPr>
          <a:xfrm>
            <a:off x="6647688" y="2560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315200" y="20574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Primary + support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315200" y="253288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primary and four support activities make up the firm.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024128" y="47091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7" name="Text 15"/>
          <p:cNvSpPr/>
          <p:nvPr/>
        </p:nvSpPr>
        <p:spPr>
          <a:xfrm>
            <a:off x="1024128" y="4709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91640" y="420624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Linkages win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691640" y="468172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the connections beats optimising parts in isolation.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44652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647688" y="47091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6647688" y="4709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315200" y="420624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Manage for advantage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315200" y="468172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VCM coordinates the whole system for cost or differentiation.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By the end you should be able to…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24128" y="25374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7" name="Text 5"/>
          <p:cNvSpPr/>
          <p:nvPr/>
        </p:nvSpPr>
        <p:spPr>
          <a:xfrm>
            <a:off x="1024128" y="25374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2057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691640" y="253288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what a value chain is and why it matters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26280" y="187452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5374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5374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94960" y="2057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Identify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394960" y="253288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the primary and support activities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229600" y="187452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430768" y="25374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7" name="Text 15"/>
          <p:cNvSpPr/>
          <p:nvPr/>
        </p:nvSpPr>
        <p:spPr>
          <a:xfrm>
            <a:off x="8430768" y="25374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098280" y="2057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Analyse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098280" y="253288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value chain analysis to a real firm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22960" y="402336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024128" y="468630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1024128" y="46863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91640" y="42062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Connect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691640" y="468172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linkages and the wider value system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26280" y="402336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27448" y="468630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7" name="Text 25"/>
          <p:cNvSpPr/>
          <p:nvPr/>
        </p:nvSpPr>
        <p:spPr>
          <a:xfrm>
            <a:off x="4727448" y="46863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394960" y="42062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Advantage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394960" y="468172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the chain to cost and differentiation strategy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8229600" y="402336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430768" y="468630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32" name="Text 30"/>
          <p:cNvSpPr/>
          <p:nvPr/>
        </p:nvSpPr>
        <p:spPr>
          <a:xfrm>
            <a:off x="8430768" y="46863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9098280" y="42062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Manage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9098280" y="468172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how firms actively manage the chain (VCM)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a value chain?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5486400" cy="4114800"/>
          </a:xfrm>
          <a:prstGeom prst="roundRect">
            <a:avLst>
              <a:gd name="adj" fmla="val 1778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057400"/>
            <a:ext cx="493776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value chain is the complete set of activities a business performs to bring a product or service from idea to the customer.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Introduced by Michael Porter in 'Competitive Advantage' (1985).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breaks the firm into strategically relevant activities to understand costs and sources of differentiation.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advantage comes from performing these activities better or more cheaply than rivals.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6583680" y="1828800"/>
            <a:ext cx="4754880" cy="4114800"/>
          </a:xfrm>
          <a:prstGeom prst="roundRect">
            <a:avLst>
              <a:gd name="adj" fmla="val 1778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858000" y="20574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6B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&amp; Margin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858000" y="2606040"/>
            <a:ext cx="420624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</a:t>
            </a:r>
            <a:pPr indent="0" marL="0">
              <a:spcAft>
                <a:spcPts val="1200"/>
              </a:spcAft>
              <a:buNone/>
            </a:pPr>
            <a:r>
              <a:rPr lang="en-US" sz="16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what buyers are willing to pay.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</a:t>
            </a:r>
            <a:pPr indent="0" marL="0">
              <a:spcAft>
                <a:spcPts val="1200"/>
              </a:spcAft>
              <a:buNone/>
            </a:pPr>
            <a:r>
              <a:rPr lang="en-US" sz="16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total value created − total cost of the activities.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B3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firm is profitable when the value it creates exceeds the cost of creating it.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Primary activities (5)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10515600" cy="731520"/>
          </a:xfrm>
          <a:prstGeom prst="roundRect">
            <a:avLst>
              <a:gd name="adj" fmla="val 10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05840" y="2002536"/>
            <a:ext cx="475488" cy="475488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200253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187452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Inbound logistics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120640" y="1874520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Receiving, storing and distributing inputs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715768"/>
            <a:ext cx="10515600" cy="731520"/>
          </a:xfrm>
          <a:prstGeom prst="roundRect">
            <a:avLst>
              <a:gd name="adj" fmla="val 10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05840" y="2843784"/>
            <a:ext cx="475488" cy="475488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284378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691640" y="2715768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Operations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120640" y="2715768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Transforming inputs into the finished product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2960" y="3557016"/>
            <a:ext cx="10515600" cy="731520"/>
          </a:xfrm>
          <a:prstGeom prst="roundRect">
            <a:avLst>
              <a:gd name="adj" fmla="val 10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005840" y="3685032"/>
            <a:ext cx="475488" cy="475488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7" name="Text 15"/>
          <p:cNvSpPr/>
          <p:nvPr/>
        </p:nvSpPr>
        <p:spPr>
          <a:xfrm>
            <a:off x="1005840" y="368503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91640" y="3557016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Outbound logistics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120640" y="3557016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Collecting, storing and delivering to buyers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22960" y="4398264"/>
            <a:ext cx="10515600" cy="731520"/>
          </a:xfrm>
          <a:prstGeom prst="roundRect">
            <a:avLst>
              <a:gd name="adj" fmla="val 10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005840" y="4526280"/>
            <a:ext cx="475488" cy="475488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1005840" y="452628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91640" y="4398264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Marketing &amp; sales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120640" y="4398264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buyers aware and enabling purchase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822960" y="5239512"/>
            <a:ext cx="10515600" cy="731520"/>
          </a:xfrm>
          <a:prstGeom prst="roundRect">
            <a:avLst>
              <a:gd name="adj" fmla="val 10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1005840" y="5367528"/>
            <a:ext cx="475488" cy="475488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7" name="Text 25"/>
          <p:cNvSpPr/>
          <p:nvPr/>
        </p:nvSpPr>
        <p:spPr>
          <a:xfrm>
            <a:off x="1005840" y="536752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691640" y="5239512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Service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120640" y="5239512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Maintaining and enhancing product value after sale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Support activities (4)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05740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Firm infrastructure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51560" y="2532888"/>
            <a:ext cx="480060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Management, finance, planning, quality and legal systems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44652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675120" y="205740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 resource management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675120" y="2532888"/>
            <a:ext cx="480060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Recruiting, training, developing and rewarding people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82296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051560" y="420624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 development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051560" y="4681728"/>
            <a:ext cx="480060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R&amp;D, process and product innovation, IT systems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644652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675120" y="420624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Procurement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675120" y="4681728"/>
            <a:ext cx="480060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Sourcing and purchasing inputs across the firm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IT TOGETHER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Porter value chain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9144000" cy="420624"/>
          </a:xfrm>
          <a:prstGeom prst="rect">
            <a:avLst/>
          </a:prstGeom>
          <a:solidFill>
            <a:srgbClr val="F2F2F2"/>
          </a:solidFill>
          <a:ln w="635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0120" y="1828800"/>
            <a:ext cx="8869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 Infrastructure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822960" y="2286000"/>
            <a:ext cx="9144000" cy="420624"/>
          </a:xfrm>
          <a:prstGeom prst="rect">
            <a:avLst/>
          </a:prstGeom>
          <a:solidFill>
            <a:srgbClr val="EDEDED"/>
          </a:solidFill>
          <a:ln w="6350">
            <a:solidFill>
              <a:srgbClr val="D9D9D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2286000"/>
            <a:ext cx="8869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Resource Management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822960" y="2743200"/>
            <a:ext cx="9144000" cy="420624"/>
          </a:xfrm>
          <a:prstGeom prst="rect">
            <a:avLst/>
          </a:prstGeom>
          <a:solidFill>
            <a:srgbClr val="F2F2F2"/>
          </a:solidFill>
          <a:ln w="6350">
            <a:solidFill>
              <a:srgbClr val="D9D9D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743200"/>
            <a:ext cx="8869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Development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822960" y="3200400"/>
            <a:ext cx="9144000" cy="420624"/>
          </a:xfrm>
          <a:prstGeom prst="rect">
            <a:avLst/>
          </a:prstGeom>
          <a:solidFill>
            <a:srgbClr val="EDEDED"/>
          </a:solidFill>
          <a:ln w="6350">
            <a:solidFill>
              <a:srgbClr val="D9D9D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60120" y="3200400"/>
            <a:ext cx="8869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822960" y="155448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ACTIVITIES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22960" y="3886200"/>
            <a:ext cx="1792224" cy="1371600"/>
          </a:xfrm>
          <a:prstGeom prst="rect">
            <a:avLst/>
          </a:prstGeom>
          <a:solidFill>
            <a:srgbClr val="C8102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3886200"/>
            <a:ext cx="1792224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Inbound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2651760" y="3886200"/>
            <a:ext cx="1792224" cy="1371600"/>
          </a:xfrm>
          <a:prstGeom prst="rect">
            <a:avLst/>
          </a:prstGeom>
          <a:solidFill>
            <a:srgbClr val="C8102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51760" y="3886200"/>
            <a:ext cx="1792224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480560" y="3886200"/>
            <a:ext cx="1792224" cy="1371600"/>
          </a:xfrm>
          <a:prstGeom prst="rect">
            <a:avLst/>
          </a:prstGeom>
          <a:solidFill>
            <a:srgbClr val="C8102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3886200"/>
            <a:ext cx="1792224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Outbound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309360" y="3886200"/>
            <a:ext cx="1792224" cy="1371600"/>
          </a:xfrm>
          <a:prstGeom prst="rect">
            <a:avLst/>
          </a:prstGeom>
          <a:solidFill>
            <a:srgbClr val="C8102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09360" y="3886200"/>
            <a:ext cx="1792224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Sales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38160" y="3886200"/>
            <a:ext cx="1792224" cy="1371600"/>
          </a:xfrm>
          <a:prstGeom prst="rect">
            <a:avLst/>
          </a:prstGeom>
          <a:solidFill>
            <a:srgbClr val="C8102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138160" y="3886200"/>
            <a:ext cx="1792224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822960" y="534924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ACTIVITIES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10104120" y="1828800"/>
            <a:ext cx="1417320" cy="3621024"/>
          </a:xfrm>
          <a:prstGeom prst="rect">
            <a:avLst/>
          </a:prstGeom>
          <a:solidFill>
            <a:srgbClr val="1616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104120" y="1828800"/>
            <a:ext cx="1417320" cy="3621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spc="100" kern="0" dirty="0">
                <a:solidFill>
                  <a:srgbClr val="FF6B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MARGIN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to run a value chain analysis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24128" y="256032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7" name="Text 5"/>
          <p:cNvSpPr/>
          <p:nvPr/>
        </p:nvSpPr>
        <p:spPr>
          <a:xfrm>
            <a:off x="1024128" y="2560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20574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Break down activities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691640" y="253288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every primary and support activity of the firm.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644652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647688" y="256032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2" name="Text 10"/>
          <p:cNvSpPr/>
          <p:nvPr/>
        </p:nvSpPr>
        <p:spPr>
          <a:xfrm>
            <a:off x="6647688" y="2560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315200" y="20574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Assign cost &amp; value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315200" y="253288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the cost driver and value added by each.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2296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024128" y="47091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7" name="Text 15"/>
          <p:cNvSpPr/>
          <p:nvPr/>
        </p:nvSpPr>
        <p:spPr>
          <a:xfrm>
            <a:off x="1024128" y="4709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91640" y="420624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Spot the linkages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691640" y="468172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how activities depend on and reinforce each other.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44652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647688" y="47091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6647688" y="4709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315200" y="420624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 advantage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315200" y="468172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Locate where to cut cost or strengthen differentiation.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IT'S A CHAIN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Linkages create the advantage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10515600" cy="3931920"/>
          </a:xfrm>
          <a:prstGeom prst="roundRect">
            <a:avLst>
              <a:gd name="adj" fmla="val 186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1031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Activities are connected — managing the links is where value is won or lost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97280" y="2697480"/>
            <a:ext cx="100584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change in one activity affects the cost or performance of others.</a:t>
            </a:r>
            <a:endParaRPr lang="en-US" sz="15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better quality control in operations lowers after-sales service cost.</a:t>
            </a:r>
            <a:endParaRPr lang="en-US" sz="15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close supplier links (procurement) enable just-in-time operations.</a:t>
            </a:r>
            <a:endParaRPr lang="en-US" sz="15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Optimising links — not just individual activities — drives true advantage.</a:t>
            </a:r>
            <a:endParaRPr lang="en-US" sz="15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Coordination and information flow are the glue that holds the chain together.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ZOOMING OUT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From value chain to value system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2377440"/>
            <a:ext cx="2468880" cy="1554480"/>
          </a:xfrm>
          <a:prstGeom prst="roundRect">
            <a:avLst>
              <a:gd name="adj" fmla="val 4706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22960" y="237744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Supplier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chains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310128" y="2926080"/>
            <a:ext cx="274320" cy="457200"/>
          </a:xfrm>
          <a:prstGeom prst="chevron">
            <a:avLst/>
          </a:prstGeom>
          <a:solidFill>
            <a:srgbClr val="C8102E"/>
          </a:solidFill>
          <a:ln/>
        </p:spPr>
      </p:sp>
      <p:sp>
        <p:nvSpPr>
          <p:cNvPr id="8" name="Shape 6"/>
          <p:cNvSpPr/>
          <p:nvPr/>
        </p:nvSpPr>
        <p:spPr>
          <a:xfrm>
            <a:off x="3611880" y="2377440"/>
            <a:ext cx="2468880" cy="1554480"/>
          </a:xfrm>
          <a:prstGeom prst="roundRect">
            <a:avLst>
              <a:gd name="adj" fmla="val 4706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11880" y="237744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Firm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chain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099048" y="2926080"/>
            <a:ext cx="274320" cy="457200"/>
          </a:xfrm>
          <a:prstGeom prst="chevron">
            <a:avLst/>
          </a:prstGeom>
          <a:solidFill>
            <a:srgbClr val="C8102E"/>
          </a:solidFill>
          <a:ln/>
        </p:spPr>
      </p:sp>
      <p:sp>
        <p:nvSpPr>
          <p:cNvPr id="11" name="Shape 9"/>
          <p:cNvSpPr/>
          <p:nvPr/>
        </p:nvSpPr>
        <p:spPr>
          <a:xfrm>
            <a:off x="6400800" y="2377440"/>
            <a:ext cx="2468880" cy="1554480"/>
          </a:xfrm>
          <a:prstGeom prst="roundRect">
            <a:avLst>
              <a:gd name="adj" fmla="val 4706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0" y="237744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Channel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chains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887968" y="2926080"/>
            <a:ext cx="274320" cy="457200"/>
          </a:xfrm>
          <a:prstGeom prst="chevron">
            <a:avLst/>
          </a:prstGeom>
          <a:solidFill>
            <a:srgbClr val="C8102E"/>
          </a:solidFill>
          <a:ln/>
        </p:spPr>
      </p:sp>
      <p:sp>
        <p:nvSpPr>
          <p:cNvPr id="14" name="Shape 12"/>
          <p:cNvSpPr/>
          <p:nvPr/>
        </p:nvSpPr>
        <p:spPr>
          <a:xfrm>
            <a:off x="9189720" y="2377440"/>
            <a:ext cx="2468880" cy="1554480"/>
          </a:xfrm>
          <a:prstGeom prst="roundRect">
            <a:avLst>
              <a:gd name="adj" fmla="val 4706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9189720" y="237744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Buyer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chains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22960" y="438912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firm's chain sits inside a larger stream of value — competitiveness depends on the whole system, not the firm alone.</a:t>
            </a:r>
            <a:endParaRPr lang="en-US" sz="1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Chain Management</dc:title>
  <dc:subject>PptxGenJS Presentation</dc:subject>
  <dc:creator>Aziz Saif</dc:creator>
  <cp:lastModifiedBy>Aziz Saif</cp:lastModifiedBy>
  <cp:revision>1</cp:revision>
  <dcterms:created xsi:type="dcterms:W3CDTF">2026-06-20T08:20:57Z</dcterms:created>
  <dcterms:modified xsi:type="dcterms:W3CDTF">2026-06-20T08:20:57Z</dcterms:modified>
</cp:coreProperties>
</file>