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COLLEGE &amp; MBA · REAL ESTATE &amp; CAPITAL MARKETS · DUBAI CONTEXT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Dubai Investor Sentiment &amp; Capital Flows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28 – Jun 22, 2026 — shock, stabilisation, and a peace-led pivot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market response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📈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DFM General Index → 6,115.97 on 17 June — its highest since the conflict began; 6,185.99 by 19 June.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Financial Market crossed the AED 1 trillion market-cap milestone.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post-ceasefire jump was the market's biggest single-day gain since 2008.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reality — the ValuStrat arc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🏠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decline shrank from −5.9% (Mar) → −1.9% (Apr) → −1.2% (May).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 stayed positive at +2.5% through May.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ValuStrat maintains a ~10% full-year 2026 capital-growth forecast.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Villas vs apartments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🏘️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Villas: −1.4% MoM but +5% annual (index 297.3) — structurally undersupplied.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Apartments: first annual decline in six years, −1.4% YoY (index 170).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split reflects Dubai's supply imbalance — a far heavier apartment pipeline.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ultra-prime floor held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💎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top deals: Solaya 5 AED 112.5m · Solaya 6 AED 106m · Casa AHS AED 101.2m.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June: AED 280m Villa Gaia resale; AED 365m Palm Jumeirah land for five villas.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structural impairment at the trophy tier.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is the capital moving?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 — inflows confirmed (DBS: a “capital-flows magnet”), moderating post-MOU.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 Kong recruiting; Kuala Lumpur a structural rival (MM2H applications surging).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Abu Dhabi outperforming: Q1 transactions +160.7% in value YoY; a 0% rent cap from 2 June.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 fundamentals — intact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🏗️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2026: AED 252bn total volume (+31% YoY); AED 148.35bn foreign investment (+26%).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$33.2bn greenfield FDI in 2025 (+78%); office sales +203% YoY.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market projected to reach $817bn (AED 2.98tn) by 2031; D33 agenda intact.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biggest risk — supply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deliveries revised to ~77,500 units (down from the 110,500 headline) as projects defer.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 zones: JVC 16,852 · Business Bay 10,127 · Azizi Venice 7,860 units.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302bn 2026–28 infrastructure budget remains fully operational.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it means for investors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positioned: ready villas, waterfront/ultra-prime, Grade-A offices (6–9% yields), off-plan in master communities.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 entry point: mid-market with motivated sellers at 10–15% discounts.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Caution: high-supply apartment zones, speculative off-plan, overleveraged DFM real-estate equity.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absorbed its greatest geopolitical test since the modern state's founding — the structural case is intact, but permanently recalibrated. For long-horizon investors, post-MOU prices still off the February peak may be one of the most compelling entry windows in Dubai's property history.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Hosted on azizsaif.com/aftab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months, three phases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📉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Dubai's most volatile period since the 2020 COVID shock.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— shock &amp; deferral (late Feb–March).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— fragile stabilisation (April–May).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— peace-led pivot (June).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trigger — 28 February 2026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⚡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US-Israel campaign against Iran began; for the first time the UAE itself became a physical target.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challenged Dubai's “safe-haven” narrative.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DFM Real Estate Index fell ~30% from its February peak (~16,900 points).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+ Abu Dhabi lost ~$120bn in market cap.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 market reaction (March)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🩸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 −37% YoY and −49% MoM in the first 12 days of March (Goldman Sachs).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deal value −36% to $10.58bn (from $16.53bn) within a month.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ValuStrat VPI −5.9% in March — the sharpest single-month drop of the cycle.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policy response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🏦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Bank of the UAE: a banking-sector resilience package.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Dubai's Crown Prince: AED 1bn ($272m) in business support, effective 3–6 months.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signal: defend confidence and liquidity, fast.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 — shock &amp; strategic deferral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⏸️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panic selling — deferral: 60–80% of “on-hold” deals expected to close in Q2 if the region stabilised.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Mid-market buyers negotiated 3–7% discounts.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UHNWI counter-cyclical: a record AED 422m Aman Residences sale still closed.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inquiries collapsed 67%.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 — fragile stabilisation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⚖️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April conditional ceasefire: DFM +6.9% to 5,777 — best session since March 2020.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Emaar +13%; Emirates NBD +10.6%; property viewings +75%.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May DLD secondary sales −25% MoM (villas/townhouses −44%); off-plan ~−45% MoM.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Sentiment held through the dip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🙂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Provident's UAE Perception Score: 4.01 / 5.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 of respondents stayed positive despite global uncertainty.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34.6% described their sentiment as “very positive.”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 — the peace-led pivot (17 June)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🕊️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&amp; Iran signed a 14-point MOU ending hostilities.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Strait of Hormuz reopening within 30 days — toll-free for the first 60.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$300bn Iran reconstruction fund; sanctions waivers; ≥$10bn assets unfrozen.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azizsaif.com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Dubai Investor Sentiment &amp; Capital Flows</dc:title>
  <dc:subject>PptxGenJS Presentation</dc:subject>
  <dc:creator>Dr. Aftab Ahmad</dc:creator>
  <cp:lastModifiedBy>Dr. Aftab Ahmad</cp:lastModifiedBy>
  <cp:revision>1</cp:revision>
  <dcterms:created xsi:type="dcterms:W3CDTF">2026-06-22T19:04:10Z</dcterms:created>
  <dcterms:modified xsi:type="dcterms:W3CDTF">2026-06-22T19:04:10Z</dcterms:modified>
</cp:coreProperties>
</file>