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Model answers (presenter):
Q1 (LO1): IT improves procurement (real-time supplier forecasting), manufacturing (IoT + predictive maintenance), logistics (real-time inventory visibility), retail (POS-driven demand forecasting) and consumer engagement (Club App). Net effect: lower cost, higher availability, greater customer value.
Q2 (LO2): ERP is more critical — it is the operational backbone and the source of integrated data. BI adds strategic value but cannot function without accurate ERP data. Answer: ERP enables integration; BI enhances decision quality.
Q3 (LO3): Recommend a HYBRID cloud, not full migration. Cloud for BI, forecasting, analytics, collaboration; on-premise/edge for critical manufacturing and sensitive systems. Captures innovation while managing cybersecurity, latency, vendor lock-in and compliance risk.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" Target="slide2.xml"/><Relationship Id="rId3" Type="http://schemas.openxmlformats.org/officeDocument/2006/relationships/slide" Target="slide2.xml"/><Relationship Id="rId2" Type="http://schemas.openxmlformats.org/officeDocument/2006/relationships/image" Target="../media/image-10-1.png"/><Relationship Id="rId4" Type="http://schemas.openxmlformats.org/officeDocument/2006/relationships/image" Target="../media/image-10-2.png"/><Relationship Id="rId5" Type="http://schemas.openxmlformats.org/officeDocument/2006/relationships/image" Target="../media/image-10-3.png"/><Relationship Id="rId6" Type="http://schemas.openxmlformats.org/officeDocument/2006/relationships/image" Target="../media/image-10-4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" Target="slide2.xml"/><Relationship Id="rId3" Type="http://schemas.openxmlformats.org/officeDocument/2006/relationships/slide" Target="slide2.xml"/><Relationship Id="rId2" Type="http://schemas.openxmlformats.org/officeDocument/2006/relationships/image" Target="../media/image-11-1.png"/><Relationship Id="rId4" Type="http://schemas.openxmlformats.org/officeDocument/2006/relationships/image" Target="../media/image-11-2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" Target="slide2.xml"/><Relationship Id="rId3" Type="http://schemas.openxmlformats.org/officeDocument/2006/relationships/slide" Target="slide2.xml"/><Relationship Id="rId2" Type="http://schemas.openxmlformats.org/officeDocument/2006/relationships/image" Target="../media/image-12-1.png"/><Relationship Id="rId4" Type="http://schemas.openxmlformats.org/officeDocument/2006/relationships/image" Target="../media/image-12-2.png"/><Relationship Id="rId5" Type="http://schemas.openxmlformats.org/officeDocument/2006/relationships/image" Target="../media/image-12-3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" Target="slide2.xml"/><Relationship Id="rId3" Type="http://schemas.openxmlformats.org/officeDocument/2006/relationships/slide" Target="slide2.xml"/><Relationship Id="rId2" Type="http://schemas.openxmlformats.org/officeDocument/2006/relationships/image" Target="../media/image-13-1.png"/><Relationship Id="rId4" Type="http://schemas.openxmlformats.org/officeDocument/2006/relationships/image" Target="../media/image-13-2.png"/><Relationship Id="rId5" Type="http://schemas.openxmlformats.org/officeDocument/2006/relationships/image" Target="../media/image-13-3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" Target="slide2.xml"/><Relationship Id="rId3" Type="http://schemas.openxmlformats.org/officeDocument/2006/relationships/slide" Target="slide2.xml"/><Relationship Id="rId2" Type="http://schemas.openxmlformats.org/officeDocument/2006/relationships/image" Target="../media/image-14-1.png"/><Relationship Id="rId4" Type="http://schemas.openxmlformats.org/officeDocument/2006/relationships/image" Target="../media/image-14-2.png"/><Relationship Id="rId5" Type="http://schemas.openxmlformats.org/officeDocument/2006/relationships/image" Target="../media/image-14-3.png"/><Relationship Id="rId6" Type="http://schemas.openxmlformats.org/officeDocument/2006/relationships/image" Target="../media/image-14-4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" Target="slide2.xml"/><Relationship Id="rId3" Type="http://schemas.openxmlformats.org/officeDocument/2006/relationships/slide" Target="slide2.xml"/><Relationship Id="rId2" Type="http://schemas.openxmlformats.org/officeDocument/2006/relationships/image" Target="../media/image-15-1.png"/><Relationship Id="rId4" Type="http://schemas.openxmlformats.org/officeDocument/2006/relationships/image" Target="../media/image-15-2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" Target="slide3.xml"/><Relationship Id="rId3" Type="http://schemas.openxmlformats.org/officeDocument/2006/relationships/slide" Target="slide3.xml"/><Relationship Id="rId4" Type="http://schemas.openxmlformats.org/officeDocument/2006/relationships/slide" Target="slide4.xml"/><Relationship Id="rId6" Type="http://schemas.openxmlformats.org/officeDocument/2006/relationships/slide" Target="slide4.xml"/><Relationship Id="rId7" Type="http://schemas.openxmlformats.org/officeDocument/2006/relationships/slide" Target="slide5.xml"/><Relationship Id="rId9" Type="http://schemas.openxmlformats.org/officeDocument/2006/relationships/slide" Target="slide5.xml"/><Relationship Id="rId10" Type="http://schemas.openxmlformats.org/officeDocument/2006/relationships/slide" Target="slide8.xml"/><Relationship Id="rId12" Type="http://schemas.openxmlformats.org/officeDocument/2006/relationships/slide" Target="slide8.xml"/><Relationship Id="rId13" Type="http://schemas.openxmlformats.org/officeDocument/2006/relationships/slide" Target="slide10.xml"/><Relationship Id="rId15" Type="http://schemas.openxmlformats.org/officeDocument/2006/relationships/slide" Target="slide10.xml"/><Relationship Id="rId16" Type="http://schemas.openxmlformats.org/officeDocument/2006/relationships/slide" Target="slide11.xml"/><Relationship Id="rId18" Type="http://schemas.openxmlformats.org/officeDocument/2006/relationships/slide" Target="slide11.xml"/><Relationship Id="rId2" Type="http://schemas.openxmlformats.org/officeDocument/2006/relationships/image" Target="../media/image-2-1.png"/><Relationship Id="rId5" Type="http://schemas.openxmlformats.org/officeDocument/2006/relationships/image" Target="../media/image-2-2.png"/><Relationship Id="rId8" Type="http://schemas.openxmlformats.org/officeDocument/2006/relationships/image" Target="../media/image-2-3.png"/><Relationship Id="rId11" Type="http://schemas.openxmlformats.org/officeDocument/2006/relationships/image" Target="../media/image-2-4.png"/><Relationship Id="rId14" Type="http://schemas.openxmlformats.org/officeDocument/2006/relationships/image" Target="../media/image-2-5.png"/><Relationship Id="rId17" Type="http://schemas.openxmlformats.org/officeDocument/2006/relationships/image" Target="../media/image-2-6.png"/><Relationship Id="rId19" Type="http://schemas.openxmlformats.org/officeDocument/2006/relationships/slideLayout" Target="../slideLayouts/slideLayout1.xml"/><Relationship Id="rId20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" Target="slide2.xml"/><Relationship Id="rId3" Type="http://schemas.openxmlformats.org/officeDocument/2006/relationships/slide" Target="slide2.xml"/><Relationship Id="rId2" Type="http://schemas.openxmlformats.org/officeDocument/2006/relationships/image" Target="../media/image-3-1.png"/><Relationship Id="rId4" Type="http://schemas.openxmlformats.org/officeDocument/2006/relationships/image" Target="../media/image-3-2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" Target="slide2.xml"/><Relationship Id="rId3" Type="http://schemas.openxmlformats.org/officeDocument/2006/relationships/slide" Target="slide2.xml"/><Relationship Id="rId2" Type="http://schemas.openxmlformats.org/officeDocument/2006/relationships/image" Target="../media/image-4-1.png"/><Relationship Id="rId4" Type="http://schemas.openxmlformats.org/officeDocument/2006/relationships/image" Target="../media/image-4-2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" Target="slide2.xml"/><Relationship Id="rId3" Type="http://schemas.openxmlformats.org/officeDocument/2006/relationships/slide" Target="slide2.xml"/><Relationship Id="rId2" Type="http://schemas.openxmlformats.org/officeDocument/2006/relationships/image" Target="../media/image-5-1.png"/><Relationship Id="rId4" Type="http://schemas.openxmlformats.org/officeDocument/2006/relationships/image" Target="../media/image-5-2.png"/><Relationship Id="rId5" Type="http://schemas.openxmlformats.org/officeDocument/2006/relationships/image" Target="../media/image-5-3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" Target="slide2.xml"/><Relationship Id="rId3" Type="http://schemas.openxmlformats.org/officeDocument/2006/relationships/slide" Target="slide2.xml"/><Relationship Id="rId2" Type="http://schemas.openxmlformats.org/officeDocument/2006/relationships/image" Target="../media/image-6-1.png"/><Relationship Id="rId4" Type="http://schemas.openxmlformats.org/officeDocument/2006/relationships/image" Target="../media/image-6-2.png"/><Relationship Id="rId5" Type="http://schemas.openxmlformats.org/officeDocument/2006/relationships/image" Target="../media/image-6-3.png"/><Relationship Id="rId6" Type="http://schemas.openxmlformats.org/officeDocument/2006/relationships/image" Target="../media/image-6-4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" Target="slide2.xml"/><Relationship Id="rId3" Type="http://schemas.openxmlformats.org/officeDocument/2006/relationships/slide" Target="slide2.xml"/><Relationship Id="rId2" Type="http://schemas.openxmlformats.org/officeDocument/2006/relationships/image" Target="../media/image-7-1.png"/><Relationship Id="rId4" Type="http://schemas.openxmlformats.org/officeDocument/2006/relationships/image" Target="../media/image-7-2.png"/><Relationship Id="rId5" Type="http://schemas.openxmlformats.org/officeDocument/2006/relationships/image" Target="../media/image-7-3.png"/><Relationship Id="rId6" Type="http://schemas.openxmlformats.org/officeDocument/2006/relationships/image" Target="../media/image-7-4.png"/><Relationship Id="rId7" Type="http://schemas.openxmlformats.org/officeDocument/2006/relationships/image" Target="../media/image-7-5.png"/><Relationship Id="rId8" Type="http://schemas.openxmlformats.org/officeDocument/2006/relationships/image" Target="../media/image-7-6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" Target="slide2.xml"/><Relationship Id="rId3" Type="http://schemas.openxmlformats.org/officeDocument/2006/relationships/slide" Target="slide2.xml"/><Relationship Id="rId2" Type="http://schemas.openxmlformats.org/officeDocument/2006/relationships/image" Target="../media/image-8-1.png"/><Relationship Id="rId4" Type="http://schemas.openxmlformats.org/officeDocument/2006/relationships/image" Target="../media/image-8-2.png"/><Relationship Id="rId5" Type="http://schemas.openxmlformats.org/officeDocument/2006/relationships/image" Target="../media/image-8-3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" Target="slide2.xml"/><Relationship Id="rId3" Type="http://schemas.openxmlformats.org/officeDocument/2006/relationships/slide" Target="slide2.xml"/><Relationship Id="rId2" Type="http://schemas.openxmlformats.org/officeDocument/2006/relationships/image" Target="../media/image-9-1.png"/><Relationship Id="rId4" Type="http://schemas.openxmlformats.org/officeDocument/2006/relationships/image" Target="../media/image-9-2.png"/><Relationship Id="rId5" Type="http://schemas.openxmlformats.org/officeDocument/2006/relationships/image" Target="../media/image-9-3.png"/><Relationship Id="rId6" Type="http://schemas.openxmlformats.org/officeDocument/2006/relationships/image" Target="../media/image-9-4.png"/><Relationship Id="rId7" Type="http://schemas.openxmlformats.org/officeDocument/2006/relationships/image" Target="../media/image-9-5.png"/><Relationship Id="rId8" Type="http://schemas.openxmlformats.org/officeDocument/2006/relationships/image" Target="../media/image-9-6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64008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C9C9C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MBA  •  VALUE CHAIN MANAGEMENT  •  120-MINUTE SESSION</a:t>
            </a:r>
            <a:endParaRPr lang="en-US" sz="1300" dirty="0"/>
          </a:p>
        </p:txBody>
      </p:sp>
      <p:sp>
        <p:nvSpPr>
          <p:cNvPr id="3" name="Shape 1"/>
          <p:cNvSpPr/>
          <p:nvPr/>
        </p:nvSpPr>
        <p:spPr>
          <a:xfrm>
            <a:off x="640080" y="1097280"/>
            <a:ext cx="1051560" cy="1051560"/>
          </a:xfrm>
          <a:prstGeom prst="ellipse">
            <a:avLst/>
          </a:prstGeom>
          <a:solidFill>
            <a:srgbClr val="E11D2A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594360" cy="59436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21792" y="2240280"/>
            <a:ext cx="81381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Digital Value Chain Excellence</a:t>
            </a:r>
            <a:endParaRPr lang="en-US" sz="4000" dirty="0"/>
          </a:p>
        </p:txBody>
      </p:sp>
      <p:sp>
        <p:nvSpPr>
          <p:cNvPr id="6" name="Text 3"/>
          <p:cNvSpPr/>
          <p:nvPr/>
        </p:nvSpPr>
        <p:spPr>
          <a:xfrm>
            <a:off x="640080" y="310896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i="1" dirty="0">
                <a:solidFill>
                  <a:srgbClr val="E11D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How Pampers uses IT to create competitive advantage</a:t>
            </a:r>
            <a:endParaRPr lang="en-US" sz="2100" dirty="0"/>
          </a:p>
        </p:txBody>
      </p:sp>
      <p:sp>
        <p:nvSpPr>
          <p:cNvPr id="7" name="Text 4"/>
          <p:cNvSpPr/>
          <p:nvPr/>
        </p:nvSpPr>
        <p:spPr>
          <a:xfrm>
            <a:off x="640080" y="374904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9C9C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P&amp;G  •  Pampers brand focus  </a:t>
            </a:r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 ERP · BI · AI · IoT · Cloud across the value chain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640080" y="45262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A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Az·z  Sa·f   |   azizsaif.com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hlinkClick r:id="rId1" tooltip="Back to dashboard" action="ppaction://hlinksldjump"/>
          </p:cNvPr>
          <p:cNvSpPr/>
          <p:nvPr/>
        </p:nvSpPr>
        <p:spPr>
          <a:xfrm>
            <a:off x="8613648" y="164592"/>
            <a:ext cx="384048" cy="384048"/>
          </a:xfrm>
          <a:prstGeom prst="ellipse">
            <a:avLst/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</p:spPr>
      </p:sp>
      <p:pic>
        <p:nvPicPr>
          <p:cNvPr id="3" name="Image 0" descr="preencoded.png">
            <a:hlinkClick r:id="rId3" tooltip="Back to dashboard" action="ppaction://hlinksldjump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5088" y="256032"/>
            <a:ext cx="201168" cy="20116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48640" y="310896"/>
            <a:ext cx="7863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E11D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LO2 · FROM DATA TO DECISIONS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548640" y="585216"/>
            <a:ext cx="7955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1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Business Intelligence at Pampers</a:t>
            </a:r>
            <a:endParaRPr lang="en-US" sz="3100" dirty="0"/>
          </a:p>
        </p:txBody>
      </p:sp>
      <p:sp>
        <p:nvSpPr>
          <p:cNvPr id="6" name="Shape 3"/>
          <p:cNvSpPr/>
          <p:nvPr/>
        </p:nvSpPr>
        <p:spPr>
          <a:xfrm>
            <a:off x="548640" y="1600200"/>
            <a:ext cx="3931920" cy="2926080"/>
          </a:xfrm>
          <a:prstGeom prst="roundRect">
            <a:avLst>
              <a:gd name="adj" fmla="val 3125"/>
            </a:avLst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7" name="Shape 4"/>
          <p:cNvSpPr/>
          <p:nvPr/>
        </p:nvSpPr>
        <p:spPr>
          <a:xfrm>
            <a:off x="777240" y="1810512"/>
            <a:ext cx="749808" cy="749808"/>
          </a:xfrm>
          <a:prstGeom prst="ellipse">
            <a:avLst/>
          </a:prstGeom>
          <a:solidFill>
            <a:srgbClr val="E11D2A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2190" y="2005462"/>
            <a:ext cx="359908" cy="359908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645920" y="1828800"/>
            <a:ext cx="26060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BI turns operational data into insight</a:t>
            </a:r>
            <a:endParaRPr lang="en-US" sz="1500" dirty="0"/>
          </a:p>
        </p:txBody>
      </p:sp>
      <p:sp>
        <p:nvSpPr>
          <p:cNvPr id="10" name="Text 6"/>
          <p:cNvSpPr/>
          <p:nvPr/>
        </p:nvSpPr>
        <p:spPr>
          <a:xfrm>
            <a:off x="822960" y="2670048"/>
            <a:ext cx="3429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8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Combining retail sales, consumer behaviour, Club App and production data answers:</a:t>
            </a:r>
            <a:endParaRPr lang="en-US" sz="1280" dirty="0"/>
          </a:p>
        </p:txBody>
      </p:sp>
      <p:sp>
        <p:nvSpPr>
          <p:cNvPr id="11" name="Text 7"/>
          <p:cNvSpPr/>
          <p:nvPr/>
        </p:nvSpPr>
        <p:spPr>
          <a:xfrm>
            <a:off x="868680" y="3337560"/>
            <a:ext cx="33832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Pampers size sells most?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region is growing fastest?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products may face shortages?</a:t>
            </a:r>
            <a:endParaRPr lang="en-US" sz="1300" dirty="0"/>
          </a:p>
        </p:txBody>
      </p:sp>
      <p:sp>
        <p:nvSpPr>
          <p:cNvPr id="12" name="Shape 8"/>
          <p:cNvSpPr/>
          <p:nvPr/>
        </p:nvSpPr>
        <p:spPr>
          <a:xfrm>
            <a:off x="4663440" y="1600200"/>
            <a:ext cx="4114800" cy="1389888"/>
          </a:xfrm>
          <a:prstGeom prst="roundRect">
            <a:avLst>
              <a:gd name="adj" fmla="val 5921"/>
            </a:avLst>
          </a:prstGeom>
          <a:solidFill>
            <a:srgbClr val="FFFFFF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3" name="Shape 9"/>
          <p:cNvSpPr/>
          <p:nvPr/>
        </p:nvSpPr>
        <p:spPr>
          <a:xfrm>
            <a:off x="4864608" y="1929384"/>
            <a:ext cx="713232" cy="713232"/>
          </a:xfrm>
          <a:prstGeom prst="ellipse">
            <a:avLst/>
          </a:prstGeom>
          <a:solidFill>
            <a:srgbClr val="1A1A1A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50048" y="2114824"/>
            <a:ext cx="342351" cy="342351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5742432" y="1783080"/>
            <a:ext cx="2926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E11D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ERP</a:t>
            </a:r>
            <a:endParaRPr lang="en-US" sz="1900" dirty="0"/>
          </a:p>
        </p:txBody>
      </p:sp>
      <p:sp>
        <p:nvSpPr>
          <p:cNvPr id="16" name="Text 11"/>
          <p:cNvSpPr/>
          <p:nvPr/>
        </p:nvSpPr>
        <p:spPr>
          <a:xfrm>
            <a:off x="5742432" y="2203704"/>
            <a:ext cx="28346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3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Runs operations — integrates and executes the day-to-day.</a:t>
            </a:r>
            <a:endParaRPr lang="en-US" sz="1350" dirty="0"/>
          </a:p>
        </p:txBody>
      </p:sp>
      <p:sp>
        <p:nvSpPr>
          <p:cNvPr id="17" name="Shape 12"/>
          <p:cNvSpPr/>
          <p:nvPr/>
        </p:nvSpPr>
        <p:spPr>
          <a:xfrm>
            <a:off x="4663440" y="3136392"/>
            <a:ext cx="4114800" cy="1389888"/>
          </a:xfrm>
          <a:prstGeom prst="roundRect">
            <a:avLst>
              <a:gd name="adj" fmla="val 5921"/>
            </a:avLst>
          </a:prstGeom>
          <a:solidFill>
            <a:srgbClr val="FFFFFF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8" name="Shape 13"/>
          <p:cNvSpPr/>
          <p:nvPr/>
        </p:nvSpPr>
        <p:spPr>
          <a:xfrm>
            <a:off x="4864608" y="3465576"/>
            <a:ext cx="713232" cy="713232"/>
          </a:xfrm>
          <a:prstGeom prst="ellipse">
            <a:avLst/>
          </a:prstGeom>
          <a:solidFill>
            <a:srgbClr val="1A1A1A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pic>
        <p:nvPicPr>
          <p:cNvPr id="19" name="Image 3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50048" y="3651016"/>
            <a:ext cx="342351" cy="342351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5742432" y="3319272"/>
            <a:ext cx="2926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E11D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BI</a:t>
            </a:r>
            <a:endParaRPr lang="en-US" sz="1900" dirty="0"/>
          </a:p>
        </p:txBody>
      </p:sp>
      <p:sp>
        <p:nvSpPr>
          <p:cNvPr id="21" name="Text 15"/>
          <p:cNvSpPr/>
          <p:nvPr/>
        </p:nvSpPr>
        <p:spPr>
          <a:xfrm>
            <a:off x="5742432" y="3739896"/>
            <a:ext cx="28346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3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Explains &amp; predicts — turns that data into strategy.</a:t>
            </a:r>
            <a:endParaRPr lang="en-US" sz="13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hlinkClick r:id="rId1" tooltip="Back to dashboard" action="ppaction://hlinksldjump"/>
          </p:cNvPr>
          <p:cNvSpPr/>
          <p:nvPr/>
        </p:nvSpPr>
        <p:spPr>
          <a:xfrm>
            <a:off x="8613648" y="164592"/>
            <a:ext cx="384048" cy="384048"/>
          </a:xfrm>
          <a:prstGeom prst="ellipse">
            <a:avLst/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</p:spPr>
      </p:sp>
      <p:pic>
        <p:nvPicPr>
          <p:cNvPr id="3" name="Image 0" descr="preencoded.png">
            <a:hlinkClick r:id="rId3" tooltip="Back to dashboard" action="ppaction://hlinksldjump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5088" y="256032"/>
            <a:ext cx="201168" cy="20116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48640" y="310896"/>
            <a:ext cx="7863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E11D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3 · LO3 · APPLICATION SYSTEMS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548640" y="585216"/>
            <a:ext cx="7955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1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From Owned Servers to Cloud &amp; AI</a:t>
            </a:r>
            <a:endParaRPr lang="en-US" sz="3100" dirty="0"/>
          </a:p>
        </p:txBody>
      </p:sp>
      <p:sp>
        <p:nvSpPr>
          <p:cNvPr id="6" name="Shape 3"/>
          <p:cNvSpPr/>
          <p:nvPr/>
        </p:nvSpPr>
        <p:spPr>
          <a:xfrm>
            <a:off x="548640" y="1572768"/>
            <a:ext cx="1316736" cy="566928"/>
          </a:xfrm>
          <a:prstGeom prst="roundRect">
            <a:avLst>
              <a:gd name="adj" fmla="val 12903"/>
            </a:avLst>
          </a:prstGeom>
          <a:solidFill>
            <a:srgbClr val="141414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7" name="Text 4"/>
          <p:cNvSpPr/>
          <p:nvPr/>
        </p:nvSpPr>
        <p:spPr>
          <a:xfrm>
            <a:off x="566928" y="1572768"/>
            <a:ext cx="1280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Owned Servers</a:t>
            </a:r>
            <a:endParaRPr lang="en-US" sz="1150" dirty="0"/>
          </a:p>
        </p:txBody>
      </p:sp>
      <p:sp>
        <p:nvSpPr>
          <p:cNvPr id="8" name="Text 5"/>
          <p:cNvSpPr/>
          <p:nvPr/>
        </p:nvSpPr>
        <p:spPr>
          <a:xfrm>
            <a:off x="1865376" y="1572768"/>
            <a:ext cx="3657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E11D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›</a:t>
            </a:r>
            <a:endParaRPr lang="en-US" sz="2000" dirty="0"/>
          </a:p>
        </p:txBody>
      </p:sp>
      <p:sp>
        <p:nvSpPr>
          <p:cNvPr id="9" name="Shape 6"/>
          <p:cNvSpPr/>
          <p:nvPr/>
        </p:nvSpPr>
        <p:spPr>
          <a:xfrm>
            <a:off x="2231136" y="1572768"/>
            <a:ext cx="1316736" cy="566928"/>
          </a:xfrm>
          <a:prstGeom prst="roundRect">
            <a:avLst>
              <a:gd name="adj" fmla="val 12903"/>
            </a:avLst>
          </a:prstGeom>
          <a:solidFill>
            <a:srgbClr val="141414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2249424" y="1572768"/>
            <a:ext cx="1280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ASP</a:t>
            </a:r>
            <a:endParaRPr lang="en-US" sz="1150" dirty="0"/>
          </a:p>
        </p:txBody>
      </p:sp>
      <p:sp>
        <p:nvSpPr>
          <p:cNvPr id="11" name="Text 8"/>
          <p:cNvSpPr/>
          <p:nvPr/>
        </p:nvSpPr>
        <p:spPr>
          <a:xfrm>
            <a:off x="3547872" y="1572768"/>
            <a:ext cx="3657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E11D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›</a:t>
            </a:r>
            <a:endParaRPr lang="en-US" sz="2000" dirty="0"/>
          </a:p>
        </p:txBody>
      </p:sp>
      <p:sp>
        <p:nvSpPr>
          <p:cNvPr id="12" name="Shape 9"/>
          <p:cNvSpPr/>
          <p:nvPr/>
        </p:nvSpPr>
        <p:spPr>
          <a:xfrm>
            <a:off x="3913632" y="1572768"/>
            <a:ext cx="1316736" cy="566928"/>
          </a:xfrm>
          <a:prstGeom prst="roundRect">
            <a:avLst>
              <a:gd name="adj" fmla="val 12903"/>
            </a:avLst>
          </a:prstGeom>
          <a:solidFill>
            <a:srgbClr val="141414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3" name="Text 10"/>
          <p:cNvSpPr/>
          <p:nvPr/>
        </p:nvSpPr>
        <p:spPr>
          <a:xfrm>
            <a:off x="3931920" y="1572768"/>
            <a:ext cx="1280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SaaS</a:t>
            </a:r>
            <a:endParaRPr lang="en-US" sz="1150" dirty="0"/>
          </a:p>
        </p:txBody>
      </p:sp>
      <p:sp>
        <p:nvSpPr>
          <p:cNvPr id="14" name="Text 11"/>
          <p:cNvSpPr/>
          <p:nvPr/>
        </p:nvSpPr>
        <p:spPr>
          <a:xfrm>
            <a:off x="5230368" y="1572768"/>
            <a:ext cx="3657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E11D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›</a:t>
            </a:r>
            <a:endParaRPr lang="en-US" sz="2000" dirty="0"/>
          </a:p>
        </p:txBody>
      </p:sp>
      <p:sp>
        <p:nvSpPr>
          <p:cNvPr id="15" name="Shape 12"/>
          <p:cNvSpPr/>
          <p:nvPr/>
        </p:nvSpPr>
        <p:spPr>
          <a:xfrm>
            <a:off x="5596128" y="1572768"/>
            <a:ext cx="1316736" cy="566928"/>
          </a:xfrm>
          <a:prstGeom prst="roundRect">
            <a:avLst>
              <a:gd name="adj" fmla="val 12903"/>
            </a:avLst>
          </a:prstGeom>
          <a:solidFill>
            <a:srgbClr val="141414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5614416" y="1572768"/>
            <a:ext cx="1280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PaaS</a:t>
            </a:r>
            <a:endParaRPr lang="en-US" sz="1150" dirty="0"/>
          </a:p>
        </p:txBody>
      </p:sp>
      <p:sp>
        <p:nvSpPr>
          <p:cNvPr id="17" name="Text 14"/>
          <p:cNvSpPr/>
          <p:nvPr/>
        </p:nvSpPr>
        <p:spPr>
          <a:xfrm>
            <a:off x="6912864" y="1572768"/>
            <a:ext cx="3657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E11D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›</a:t>
            </a:r>
            <a:endParaRPr lang="en-US" sz="2000" dirty="0"/>
          </a:p>
        </p:txBody>
      </p:sp>
      <p:sp>
        <p:nvSpPr>
          <p:cNvPr id="18" name="Shape 15"/>
          <p:cNvSpPr/>
          <p:nvPr/>
        </p:nvSpPr>
        <p:spPr>
          <a:xfrm>
            <a:off x="7278624" y="1572768"/>
            <a:ext cx="1316736" cy="566928"/>
          </a:xfrm>
          <a:prstGeom prst="roundRect">
            <a:avLst>
              <a:gd name="adj" fmla="val 12903"/>
            </a:avLst>
          </a:prstGeom>
          <a:solidFill>
            <a:srgbClr val="141414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9" name="Text 16"/>
          <p:cNvSpPr/>
          <p:nvPr/>
        </p:nvSpPr>
        <p:spPr>
          <a:xfrm>
            <a:off x="7296912" y="1572768"/>
            <a:ext cx="1280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&amp; Cloud Ecosystems</a:t>
            </a:r>
            <a:endParaRPr lang="en-US" sz="1150" dirty="0"/>
          </a:p>
        </p:txBody>
      </p:sp>
      <p:sp>
        <p:nvSpPr>
          <p:cNvPr id="20" name="Shape 17"/>
          <p:cNvSpPr/>
          <p:nvPr/>
        </p:nvSpPr>
        <p:spPr>
          <a:xfrm>
            <a:off x="548640" y="2377440"/>
            <a:ext cx="8046720" cy="2148840"/>
          </a:xfrm>
          <a:prstGeom prst="roundRect">
            <a:avLst>
              <a:gd name="adj" fmla="val 4255"/>
            </a:avLst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1" name="Shape 18"/>
          <p:cNvSpPr/>
          <p:nvPr/>
        </p:nvSpPr>
        <p:spPr>
          <a:xfrm>
            <a:off x="822960" y="2606040"/>
            <a:ext cx="777240" cy="777240"/>
          </a:xfrm>
          <a:prstGeom prst="ellipse">
            <a:avLst/>
          </a:prstGeom>
          <a:solidFill>
            <a:srgbClr val="E11D2A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pic>
        <p:nvPicPr>
          <p:cNvPr id="22" name="Image 1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5042" y="2808122"/>
            <a:ext cx="373075" cy="373075"/>
          </a:xfrm>
          <a:prstGeom prst="rect">
            <a:avLst/>
          </a:prstGeom>
        </p:spPr>
      </p:pic>
      <p:sp>
        <p:nvSpPr>
          <p:cNvPr id="23" name="Text 19"/>
          <p:cNvSpPr/>
          <p:nvPr/>
        </p:nvSpPr>
        <p:spPr>
          <a:xfrm>
            <a:off x="1737360" y="2633472"/>
            <a:ext cx="6675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Pampers example — Microsoft Azure</a:t>
            </a:r>
            <a:endParaRPr lang="en-US" sz="1700" dirty="0"/>
          </a:p>
        </p:txBody>
      </p:sp>
      <p:sp>
        <p:nvSpPr>
          <p:cNvPr id="24" name="Text 20"/>
          <p:cNvSpPr/>
          <p:nvPr/>
        </p:nvSpPr>
        <p:spPr>
          <a:xfrm>
            <a:off x="1737360" y="3035808"/>
            <a:ext cx="6675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P&amp;G partnered with Azure to build cloud-based manufacturing intelligence enabling:</a:t>
            </a:r>
            <a:endParaRPr lang="en-US" sz="1350" dirty="0"/>
          </a:p>
        </p:txBody>
      </p:sp>
      <p:sp>
        <p:nvSpPr>
          <p:cNvPr id="25" name="Shape 21"/>
          <p:cNvSpPr/>
          <p:nvPr/>
        </p:nvSpPr>
        <p:spPr>
          <a:xfrm>
            <a:off x="868680" y="3493008"/>
            <a:ext cx="1698955" cy="457200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12700">
            <a:solidFill>
              <a:srgbClr val="E11D2A"/>
            </a:solidFill>
            <a:prstDash val="solid"/>
          </a:ln>
        </p:spPr>
      </p:sp>
      <p:sp>
        <p:nvSpPr>
          <p:cNvPr id="26" name="Text 22"/>
          <p:cNvSpPr/>
          <p:nvPr/>
        </p:nvSpPr>
        <p:spPr>
          <a:xfrm>
            <a:off x="868680" y="3493008"/>
            <a:ext cx="169895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B012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analytics</a:t>
            </a:r>
            <a:endParaRPr lang="en-US" sz="1100" dirty="0"/>
          </a:p>
        </p:txBody>
      </p:sp>
      <p:sp>
        <p:nvSpPr>
          <p:cNvPr id="27" name="Shape 23"/>
          <p:cNvSpPr/>
          <p:nvPr/>
        </p:nvSpPr>
        <p:spPr>
          <a:xfrm>
            <a:off x="2713939" y="3493008"/>
            <a:ext cx="1324051" cy="457200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12700">
            <a:solidFill>
              <a:srgbClr val="E11D2A"/>
            </a:solidFill>
            <a:prstDash val="solid"/>
          </a:ln>
        </p:spPr>
      </p:sp>
      <p:sp>
        <p:nvSpPr>
          <p:cNvPr id="28" name="Text 24"/>
          <p:cNvSpPr/>
          <p:nvPr/>
        </p:nvSpPr>
        <p:spPr>
          <a:xfrm>
            <a:off x="2713939" y="3493008"/>
            <a:ext cx="1324051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B012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Edge computing</a:t>
            </a:r>
            <a:endParaRPr lang="en-US" sz="1100" dirty="0"/>
          </a:p>
        </p:txBody>
      </p:sp>
      <p:sp>
        <p:nvSpPr>
          <p:cNvPr id="29" name="Shape 25"/>
          <p:cNvSpPr/>
          <p:nvPr/>
        </p:nvSpPr>
        <p:spPr>
          <a:xfrm>
            <a:off x="4184294" y="3493008"/>
            <a:ext cx="1698955" cy="457200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12700">
            <a:solidFill>
              <a:srgbClr val="E11D2A"/>
            </a:solidFill>
            <a:prstDash val="solid"/>
          </a:ln>
        </p:spPr>
      </p:sp>
      <p:sp>
        <p:nvSpPr>
          <p:cNvPr id="30" name="Text 26"/>
          <p:cNvSpPr/>
          <p:nvPr/>
        </p:nvSpPr>
        <p:spPr>
          <a:xfrm>
            <a:off x="4184294" y="3493008"/>
            <a:ext cx="169895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B012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model deployment</a:t>
            </a:r>
            <a:endParaRPr lang="en-US" sz="1100" dirty="0"/>
          </a:p>
        </p:txBody>
      </p:sp>
      <p:sp>
        <p:nvSpPr>
          <p:cNvPr id="31" name="Shape 27"/>
          <p:cNvSpPr/>
          <p:nvPr/>
        </p:nvSpPr>
        <p:spPr>
          <a:xfrm>
            <a:off x="6029554" y="3493008"/>
            <a:ext cx="1923898" cy="457200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12700">
            <a:solidFill>
              <a:srgbClr val="E11D2A"/>
            </a:solidFill>
            <a:prstDash val="solid"/>
          </a:ln>
        </p:spPr>
      </p:sp>
      <p:sp>
        <p:nvSpPr>
          <p:cNvPr id="32" name="Text 28"/>
          <p:cNvSpPr/>
          <p:nvPr/>
        </p:nvSpPr>
        <p:spPr>
          <a:xfrm>
            <a:off x="6029554" y="3493008"/>
            <a:ext cx="192389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B012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Predictive maintenance</a:t>
            </a:r>
            <a:endParaRPr lang="en-US" sz="1100" dirty="0"/>
          </a:p>
        </p:txBody>
      </p:sp>
      <p:sp>
        <p:nvSpPr>
          <p:cNvPr id="33" name="Shape 29"/>
          <p:cNvSpPr/>
          <p:nvPr/>
        </p:nvSpPr>
        <p:spPr>
          <a:xfrm>
            <a:off x="868680" y="4041648"/>
            <a:ext cx="2148840" cy="457200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12700">
            <a:solidFill>
              <a:srgbClr val="E11D2A"/>
            </a:solidFill>
            <a:prstDash val="solid"/>
          </a:ln>
        </p:spPr>
      </p:sp>
      <p:sp>
        <p:nvSpPr>
          <p:cNvPr id="34" name="Text 30"/>
          <p:cNvSpPr/>
          <p:nvPr/>
        </p:nvSpPr>
        <p:spPr>
          <a:xfrm>
            <a:off x="868680" y="4041648"/>
            <a:ext cx="2148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B012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Supply-chain optimization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hlinkClick r:id="rId1" tooltip="Back to dashboard" action="ppaction://hlinksldjump"/>
          </p:cNvPr>
          <p:cNvSpPr/>
          <p:nvPr/>
        </p:nvSpPr>
        <p:spPr>
          <a:xfrm>
            <a:off x="8613648" y="164592"/>
            <a:ext cx="384048" cy="384048"/>
          </a:xfrm>
          <a:prstGeom prst="ellipse">
            <a:avLst/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</p:spPr>
      </p:sp>
      <p:pic>
        <p:nvPicPr>
          <p:cNvPr id="3" name="Image 0" descr="preencoded.png">
            <a:hlinkClick r:id="rId3" tooltip="Back to dashboard" action="ppaction://hlinksldjump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5088" y="256032"/>
            <a:ext cx="201168" cy="20116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48640" y="310896"/>
            <a:ext cx="7863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E11D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LO3 · THE CLOUD TRADE-OFF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548640" y="585216"/>
            <a:ext cx="7955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1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Opportunities vs Risks</a:t>
            </a:r>
            <a:endParaRPr lang="en-US" sz="3100" dirty="0"/>
          </a:p>
        </p:txBody>
      </p:sp>
      <p:sp>
        <p:nvSpPr>
          <p:cNvPr id="6" name="Shape 3"/>
          <p:cNvSpPr/>
          <p:nvPr/>
        </p:nvSpPr>
        <p:spPr>
          <a:xfrm>
            <a:off x="548640" y="1627632"/>
            <a:ext cx="3931920" cy="2926080"/>
          </a:xfrm>
          <a:prstGeom prst="roundRect">
            <a:avLst>
              <a:gd name="adj" fmla="val 3125"/>
            </a:avLst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7" name="Shape 4"/>
          <p:cNvSpPr/>
          <p:nvPr/>
        </p:nvSpPr>
        <p:spPr>
          <a:xfrm>
            <a:off x="786384" y="1810512"/>
            <a:ext cx="640080" cy="640080"/>
          </a:xfrm>
          <a:prstGeom prst="ellipse">
            <a:avLst/>
          </a:prstGeom>
          <a:solidFill>
            <a:srgbClr val="1A1A1A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2805" y="1976933"/>
            <a:ext cx="307238" cy="307238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554480" y="1883664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spc="100" kern="0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OPPORTUNITIES</a:t>
            </a:r>
            <a:endParaRPr lang="en-US" sz="1700" dirty="0"/>
          </a:p>
        </p:txBody>
      </p:sp>
      <p:sp>
        <p:nvSpPr>
          <p:cNvPr id="10" name="Text 6"/>
          <p:cNvSpPr/>
          <p:nvPr/>
        </p:nvSpPr>
        <p:spPr>
          <a:xfrm>
            <a:off x="859536" y="2606040"/>
            <a:ext cx="338328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Scalability for global growth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Lower IT &amp; infrastructure cost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data everywhere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Advanced AI &amp; analytics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Faster innovation / agility</a:t>
            </a:r>
            <a:endParaRPr lang="en-US" sz="1400" dirty="0"/>
          </a:p>
        </p:txBody>
      </p:sp>
      <p:sp>
        <p:nvSpPr>
          <p:cNvPr id="11" name="Shape 7"/>
          <p:cNvSpPr/>
          <p:nvPr/>
        </p:nvSpPr>
        <p:spPr>
          <a:xfrm>
            <a:off x="4663440" y="1627632"/>
            <a:ext cx="3931920" cy="2926080"/>
          </a:xfrm>
          <a:prstGeom prst="roundRect">
            <a:avLst>
              <a:gd name="adj" fmla="val 3125"/>
            </a:avLst>
          </a:prstGeom>
          <a:solidFill>
            <a:srgbClr val="FBEBEC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2" name="Shape 8"/>
          <p:cNvSpPr/>
          <p:nvPr/>
        </p:nvSpPr>
        <p:spPr>
          <a:xfrm>
            <a:off x="4901184" y="1810512"/>
            <a:ext cx="640080" cy="640080"/>
          </a:xfrm>
          <a:prstGeom prst="ellipse">
            <a:avLst/>
          </a:prstGeom>
          <a:solidFill>
            <a:srgbClr val="E11D2A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67605" y="1976933"/>
            <a:ext cx="307238" cy="307238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5669280" y="1883664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spc="100" kern="0" dirty="0">
                <a:solidFill>
                  <a:srgbClr val="E11D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RISKS</a:t>
            </a:r>
            <a:endParaRPr lang="en-US" sz="1700" dirty="0"/>
          </a:p>
        </p:txBody>
      </p:sp>
      <p:sp>
        <p:nvSpPr>
          <p:cNvPr id="15" name="Text 10"/>
          <p:cNvSpPr/>
          <p:nvPr/>
        </p:nvSpPr>
        <p:spPr>
          <a:xfrm>
            <a:off x="4974336" y="2606040"/>
            <a:ext cx="338328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Cybersecurity &amp; data breaches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Vendor lock-in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downtime / outages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privacy &amp; compliance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Latency for critical factory ops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hlinkClick r:id="rId1" tooltip="Back to dashboard" action="ppaction://hlinksldjump"/>
          </p:cNvPr>
          <p:cNvSpPr/>
          <p:nvPr/>
        </p:nvSpPr>
        <p:spPr>
          <a:xfrm>
            <a:off x="8613648" y="164592"/>
            <a:ext cx="384048" cy="384048"/>
          </a:xfrm>
          <a:prstGeom prst="ellipse">
            <a:avLst/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</p:spPr>
      </p:sp>
      <p:pic>
        <p:nvPicPr>
          <p:cNvPr id="3" name="Image 0" descr="preencoded.png">
            <a:hlinkClick r:id="rId3" tooltip="Back to dashboard" action="ppaction://hlinksldjump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5088" y="256032"/>
            <a:ext cx="201168" cy="20116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48640" y="310896"/>
            <a:ext cx="7863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E11D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LO3 · THE RECOMMENDATION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548640" y="585216"/>
            <a:ext cx="7955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1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Hybrid Cloud — Place Each App Where It Adds Most Value</a:t>
            </a:r>
            <a:endParaRPr lang="en-US" sz="3100" dirty="0"/>
          </a:p>
        </p:txBody>
      </p:sp>
      <p:sp>
        <p:nvSpPr>
          <p:cNvPr id="6" name="Shape 3"/>
          <p:cNvSpPr/>
          <p:nvPr/>
        </p:nvSpPr>
        <p:spPr>
          <a:xfrm>
            <a:off x="548640" y="1627632"/>
            <a:ext cx="3931920" cy="2423160"/>
          </a:xfrm>
          <a:prstGeom prst="roundRect">
            <a:avLst>
              <a:gd name="adj" fmla="val 3774"/>
            </a:avLst>
          </a:prstGeom>
          <a:solidFill>
            <a:srgbClr val="FBEBEC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7" name="Shape 4"/>
          <p:cNvSpPr/>
          <p:nvPr/>
        </p:nvSpPr>
        <p:spPr>
          <a:xfrm>
            <a:off x="786384" y="1865376"/>
            <a:ext cx="658368" cy="658368"/>
          </a:xfrm>
          <a:prstGeom prst="ellipse">
            <a:avLst/>
          </a:prstGeom>
          <a:solidFill>
            <a:srgbClr val="E11D2A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7560" y="2036552"/>
            <a:ext cx="316017" cy="316017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572768" y="1956816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spc="100" kern="0" dirty="0">
                <a:solidFill>
                  <a:srgbClr val="E11D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CLOUD-BASED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859536" y="2679192"/>
            <a:ext cx="338328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Intelligence</a:t>
            </a:r>
            <a:endParaRPr lang="en-US" sz="14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Demand forecasting</a:t>
            </a:r>
            <a:endParaRPr lang="en-US" sz="14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analytics</a:t>
            </a:r>
            <a:endParaRPr lang="en-US" sz="14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Supplier collaboration</a:t>
            </a:r>
            <a:endParaRPr lang="en-US" sz="14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ERP reporting</a:t>
            </a:r>
            <a:endParaRPr lang="en-US" sz="1400" dirty="0"/>
          </a:p>
        </p:txBody>
      </p:sp>
      <p:sp>
        <p:nvSpPr>
          <p:cNvPr id="11" name="Shape 7"/>
          <p:cNvSpPr/>
          <p:nvPr/>
        </p:nvSpPr>
        <p:spPr>
          <a:xfrm>
            <a:off x="4736592" y="1627632"/>
            <a:ext cx="3931920" cy="2423160"/>
          </a:xfrm>
          <a:prstGeom prst="roundRect">
            <a:avLst>
              <a:gd name="adj" fmla="val 3774"/>
            </a:avLst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2" name="Shape 8"/>
          <p:cNvSpPr/>
          <p:nvPr/>
        </p:nvSpPr>
        <p:spPr>
          <a:xfrm>
            <a:off x="4974336" y="1865376"/>
            <a:ext cx="658368" cy="658368"/>
          </a:xfrm>
          <a:prstGeom prst="ellipse">
            <a:avLst/>
          </a:prstGeom>
          <a:solidFill>
            <a:srgbClr val="1A1A1A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45512" y="2036552"/>
            <a:ext cx="316017" cy="316017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5760720" y="1956816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spc="100" kern="0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ON-PREMISE / EDGE</a:t>
            </a:r>
            <a:endParaRPr lang="en-US" sz="1600" dirty="0"/>
          </a:p>
        </p:txBody>
      </p:sp>
      <p:sp>
        <p:nvSpPr>
          <p:cNvPr id="15" name="Text 10"/>
          <p:cNvSpPr/>
          <p:nvPr/>
        </p:nvSpPr>
        <p:spPr>
          <a:xfrm>
            <a:off x="5047488" y="2679192"/>
            <a:ext cx="338328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Critical manufacturing controls</a:t>
            </a:r>
            <a:endParaRPr lang="en-US" sz="14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Factory automation</a:t>
            </a:r>
            <a:endParaRPr lang="en-US" sz="14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Sensitive operational systems</a:t>
            </a:r>
            <a:endParaRPr lang="en-US" sz="1400" dirty="0"/>
          </a:p>
        </p:txBody>
      </p:sp>
      <p:sp>
        <p:nvSpPr>
          <p:cNvPr id="16" name="Text 11"/>
          <p:cNvSpPr/>
          <p:nvPr/>
        </p:nvSpPr>
        <p:spPr>
          <a:xfrm>
            <a:off x="548640" y="420624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E11D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Recommendation:  </a:t>
            </a:r>
            <a:pPr indent="0" marL="0">
              <a:buNone/>
            </a:pPr>
            <a:r>
              <a:rPr lang="en-US" sz="1450" i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not move everything to the cloud — combine cloud innovation with on-premise reliability and security.</a:t>
            </a:r>
            <a:endParaRPr lang="en-US" sz="14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hlinkClick r:id="rId1" tooltip="Back to dashboard" action="ppaction://hlinksldjump"/>
          </p:cNvPr>
          <p:cNvSpPr/>
          <p:nvPr/>
        </p:nvSpPr>
        <p:spPr>
          <a:xfrm>
            <a:off x="8613648" y="164592"/>
            <a:ext cx="384048" cy="384048"/>
          </a:xfrm>
          <a:prstGeom prst="ellipse">
            <a:avLst/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</p:spPr>
      </p:sp>
      <p:pic>
        <p:nvPicPr>
          <p:cNvPr id="3" name="Image 0" descr="preencoded.png">
            <a:hlinkClick r:id="rId3" tooltip="Back to dashboard" action="ppaction://hlinksldjump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5088" y="256032"/>
            <a:ext cx="201168" cy="20116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48640" y="310896"/>
            <a:ext cx="7863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E11D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BRINGING IT TOGETHER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548640" y="585216"/>
            <a:ext cx="7955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1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Final Takeaways</a:t>
            </a:r>
            <a:endParaRPr lang="en-US" sz="3100" dirty="0"/>
          </a:p>
        </p:txBody>
      </p:sp>
      <p:sp>
        <p:nvSpPr>
          <p:cNvPr id="6" name="Shape 3"/>
          <p:cNvSpPr/>
          <p:nvPr/>
        </p:nvSpPr>
        <p:spPr>
          <a:xfrm>
            <a:off x="548640" y="1645920"/>
            <a:ext cx="8046720" cy="914400"/>
          </a:xfrm>
          <a:prstGeom prst="roundRect">
            <a:avLst>
              <a:gd name="adj" fmla="val 9000"/>
            </a:avLst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7" name="Shape 4"/>
          <p:cNvSpPr/>
          <p:nvPr/>
        </p:nvSpPr>
        <p:spPr>
          <a:xfrm>
            <a:off x="777240" y="1847088"/>
            <a:ext cx="530352" cy="530352"/>
          </a:xfrm>
          <a:prstGeom prst="ellipse">
            <a:avLst/>
          </a:prstGeom>
          <a:solidFill>
            <a:srgbClr val="E11D2A"/>
          </a:solidFill>
          <a:ln/>
        </p:spPr>
      </p:sp>
      <p:sp>
        <p:nvSpPr>
          <p:cNvPr id="8" name="Text 5"/>
          <p:cNvSpPr/>
          <p:nvPr/>
        </p:nvSpPr>
        <p:spPr>
          <a:xfrm>
            <a:off x="777240" y="1847088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LO1</a:t>
            </a:r>
            <a:endParaRPr lang="en-US" sz="1250" dirty="0"/>
          </a:p>
        </p:txBody>
      </p:sp>
      <p:sp>
        <p:nvSpPr>
          <p:cNvPr id="9" name="Text 6"/>
          <p:cNvSpPr/>
          <p:nvPr/>
        </p:nvSpPr>
        <p:spPr>
          <a:xfrm>
            <a:off x="1508760" y="1737360"/>
            <a:ext cx="60350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creates visibility, coordination, quality and customer value throughout the value chain.</a:t>
            </a:r>
            <a:endParaRPr lang="en-US" sz="1500" dirty="0"/>
          </a:p>
        </p:txBody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18120" y="1901952"/>
            <a:ext cx="411480" cy="411480"/>
          </a:xfrm>
          <a:prstGeom prst="rect">
            <a:avLst/>
          </a:prstGeom>
        </p:spPr>
      </p:pic>
      <p:sp>
        <p:nvSpPr>
          <p:cNvPr id="11" name="Shape 7"/>
          <p:cNvSpPr/>
          <p:nvPr/>
        </p:nvSpPr>
        <p:spPr>
          <a:xfrm>
            <a:off x="548640" y="2706624"/>
            <a:ext cx="8046720" cy="914400"/>
          </a:xfrm>
          <a:prstGeom prst="roundRect">
            <a:avLst>
              <a:gd name="adj" fmla="val 9000"/>
            </a:avLst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2" name="Shape 8"/>
          <p:cNvSpPr/>
          <p:nvPr/>
        </p:nvSpPr>
        <p:spPr>
          <a:xfrm>
            <a:off x="777240" y="2907792"/>
            <a:ext cx="530352" cy="530352"/>
          </a:xfrm>
          <a:prstGeom prst="ellipse">
            <a:avLst/>
          </a:prstGeom>
          <a:solidFill>
            <a:srgbClr val="E11D2A"/>
          </a:solidFill>
          <a:ln/>
        </p:spPr>
      </p:sp>
      <p:sp>
        <p:nvSpPr>
          <p:cNvPr id="13" name="Text 9"/>
          <p:cNvSpPr/>
          <p:nvPr/>
        </p:nvSpPr>
        <p:spPr>
          <a:xfrm>
            <a:off x="777240" y="2907792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LO2</a:t>
            </a:r>
            <a:endParaRPr lang="en-US" sz="1250" dirty="0"/>
          </a:p>
        </p:txBody>
      </p:sp>
      <p:sp>
        <p:nvSpPr>
          <p:cNvPr id="14" name="Text 10"/>
          <p:cNvSpPr/>
          <p:nvPr/>
        </p:nvSpPr>
        <p:spPr>
          <a:xfrm>
            <a:off x="1508760" y="2798064"/>
            <a:ext cx="60350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ERP integrates business processes; BI transforms that data into strategic insight.</a:t>
            </a:r>
            <a:endParaRPr lang="en-US" sz="1500" dirty="0"/>
          </a:p>
        </p:txBody>
      </p:sp>
      <p:pic>
        <p:nvPicPr>
          <p:cNvPr id="15" name="Image 2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18120" y="2962656"/>
            <a:ext cx="411480" cy="411480"/>
          </a:xfrm>
          <a:prstGeom prst="rect">
            <a:avLst/>
          </a:prstGeom>
        </p:spPr>
      </p:pic>
      <p:sp>
        <p:nvSpPr>
          <p:cNvPr id="16" name="Shape 11"/>
          <p:cNvSpPr/>
          <p:nvPr/>
        </p:nvSpPr>
        <p:spPr>
          <a:xfrm>
            <a:off x="548640" y="3767328"/>
            <a:ext cx="8046720" cy="914400"/>
          </a:xfrm>
          <a:prstGeom prst="roundRect">
            <a:avLst>
              <a:gd name="adj" fmla="val 9000"/>
            </a:avLst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7" name="Shape 12"/>
          <p:cNvSpPr/>
          <p:nvPr/>
        </p:nvSpPr>
        <p:spPr>
          <a:xfrm>
            <a:off x="777240" y="3968496"/>
            <a:ext cx="530352" cy="530352"/>
          </a:xfrm>
          <a:prstGeom prst="ellipse">
            <a:avLst/>
          </a:prstGeom>
          <a:solidFill>
            <a:srgbClr val="E11D2A"/>
          </a:solidFill>
          <a:ln/>
        </p:spPr>
      </p:sp>
      <p:sp>
        <p:nvSpPr>
          <p:cNvPr id="18" name="Text 13"/>
          <p:cNvSpPr/>
          <p:nvPr/>
        </p:nvSpPr>
        <p:spPr>
          <a:xfrm>
            <a:off x="777240" y="3968496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LO3</a:t>
            </a:r>
            <a:endParaRPr lang="en-US" sz="1250" dirty="0"/>
          </a:p>
        </p:txBody>
      </p:sp>
      <p:sp>
        <p:nvSpPr>
          <p:cNvPr id="19" name="Text 14"/>
          <p:cNvSpPr/>
          <p:nvPr/>
        </p:nvSpPr>
        <p:spPr>
          <a:xfrm>
            <a:off x="1508760" y="3858768"/>
            <a:ext cx="60350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 systems add flexibility and innovation — but need managed security, vendor and change risk.</a:t>
            </a:r>
            <a:endParaRPr lang="en-US" sz="1500" dirty="0"/>
          </a:p>
        </p:txBody>
      </p:sp>
      <p:pic>
        <p:nvPicPr>
          <p:cNvPr id="20" name="Image 3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818120" y="4023360"/>
            <a:ext cx="411480" cy="41148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hlinkClick r:id="rId1" tooltip="Back to dashboard" action="ppaction://hlinksldjump"/>
          </p:cNvPr>
          <p:cNvSpPr/>
          <p:nvPr/>
        </p:nvSpPr>
        <p:spPr>
          <a:xfrm>
            <a:off x="8613648" y="164592"/>
            <a:ext cx="384048" cy="384048"/>
          </a:xfrm>
          <a:prstGeom prst="ellipse">
            <a:avLst/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</p:spPr>
      </p:sp>
      <p:pic>
        <p:nvPicPr>
          <p:cNvPr id="3" name="Image 0" descr="preencoded.png">
            <a:hlinkClick r:id="rId3" tooltip="Back to dashboard" action="ppaction://hlinksldjump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5088" y="256032"/>
            <a:ext cx="201168" cy="201168"/>
          </a:xfrm>
          <a:prstGeom prst="rect">
            <a:avLst/>
          </a:prstGeom>
        </p:spPr>
      </p:pic>
      <p:pic>
        <p:nvPicPr>
          <p:cNvPr id="4" name="Image 1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594360"/>
            <a:ext cx="685800" cy="685800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1463040" y="658368"/>
            <a:ext cx="7132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Case Study — Questions to Discuss</a:t>
            </a:r>
            <a:endParaRPr lang="en-US" sz="2600" dirty="0"/>
          </a:p>
        </p:txBody>
      </p:sp>
      <p:sp>
        <p:nvSpPr>
          <p:cNvPr id="6" name="Shape 2"/>
          <p:cNvSpPr/>
          <p:nvPr/>
        </p:nvSpPr>
        <p:spPr>
          <a:xfrm>
            <a:off x="640080" y="1600200"/>
            <a:ext cx="7955280" cy="841248"/>
          </a:xfrm>
          <a:prstGeom prst="roundRect">
            <a:avLst>
              <a:gd name="adj" fmla="val 9783"/>
            </a:avLst>
          </a:prstGeom>
          <a:solidFill>
            <a:srgbClr val="1F1F1F"/>
          </a:solidFill>
          <a:ln w="12700">
            <a:solidFill>
              <a:srgbClr val="3A3A3A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7" name="Shape 3"/>
          <p:cNvSpPr/>
          <p:nvPr/>
        </p:nvSpPr>
        <p:spPr>
          <a:xfrm>
            <a:off x="868680" y="1792224"/>
            <a:ext cx="457200" cy="457200"/>
          </a:xfrm>
          <a:prstGeom prst="ellipse">
            <a:avLst/>
          </a:prstGeom>
          <a:solidFill>
            <a:srgbClr val="E11D2A"/>
          </a:solidFill>
          <a:ln/>
        </p:spPr>
      </p:sp>
      <p:sp>
        <p:nvSpPr>
          <p:cNvPr id="8" name="Text 4"/>
          <p:cNvSpPr/>
          <p:nvPr/>
        </p:nvSpPr>
        <p:spPr>
          <a:xfrm>
            <a:off x="868680" y="179222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1700" dirty="0"/>
          </a:p>
        </p:txBody>
      </p:sp>
      <p:sp>
        <p:nvSpPr>
          <p:cNvPr id="9" name="Text 5"/>
          <p:cNvSpPr/>
          <p:nvPr/>
        </p:nvSpPr>
        <p:spPr>
          <a:xfrm>
            <a:off x="1463040" y="1719072"/>
            <a:ext cx="86868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11D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LO1</a:t>
            </a:r>
            <a:endParaRPr lang="en-US" sz="1300" dirty="0"/>
          </a:p>
        </p:txBody>
      </p:sp>
      <p:sp>
        <p:nvSpPr>
          <p:cNvPr id="10" name="Text 6"/>
          <p:cNvSpPr/>
          <p:nvPr/>
        </p:nvSpPr>
        <p:spPr>
          <a:xfrm>
            <a:off x="2286000" y="1655064"/>
            <a:ext cx="6172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8000"/>
              </a:lnSpc>
              <a:buNone/>
            </a:pPr>
            <a:r>
              <a:rPr lang="en-US" sz="14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has IT improved efficiency and customer value across the Pampers value chain?</a:t>
            </a:r>
            <a:endParaRPr lang="en-US" sz="1450" dirty="0"/>
          </a:p>
        </p:txBody>
      </p:sp>
      <p:sp>
        <p:nvSpPr>
          <p:cNvPr id="11" name="Shape 7"/>
          <p:cNvSpPr/>
          <p:nvPr/>
        </p:nvSpPr>
        <p:spPr>
          <a:xfrm>
            <a:off x="640080" y="2560320"/>
            <a:ext cx="7955280" cy="841248"/>
          </a:xfrm>
          <a:prstGeom prst="roundRect">
            <a:avLst>
              <a:gd name="adj" fmla="val 9783"/>
            </a:avLst>
          </a:prstGeom>
          <a:solidFill>
            <a:srgbClr val="1F1F1F"/>
          </a:solidFill>
          <a:ln w="12700">
            <a:solidFill>
              <a:srgbClr val="3A3A3A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2" name="Shape 8"/>
          <p:cNvSpPr/>
          <p:nvPr/>
        </p:nvSpPr>
        <p:spPr>
          <a:xfrm>
            <a:off x="868680" y="2752344"/>
            <a:ext cx="457200" cy="457200"/>
          </a:xfrm>
          <a:prstGeom prst="ellipse">
            <a:avLst/>
          </a:prstGeom>
          <a:solidFill>
            <a:srgbClr val="E11D2A"/>
          </a:solidFill>
          <a:ln/>
        </p:spPr>
      </p:sp>
      <p:sp>
        <p:nvSpPr>
          <p:cNvPr id="13" name="Text 9"/>
          <p:cNvSpPr/>
          <p:nvPr/>
        </p:nvSpPr>
        <p:spPr>
          <a:xfrm>
            <a:off x="868680" y="275234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1700" dirty="0"/>
          </a:p>
        </p:txBody>
      </p:sp>
      <p:sp>
        <p:nvSpPr>
          <p:cNvPr id="14" name="Text 10"/>
          <p:cNvSpPr/>
          <p:nvPr/>
        </p:nvSpPr>
        <p:spPr>
          <a:xfrm>
            <a:off x="1463040" y="2679192"/>
            <a:ext cx="86868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11D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LO2</a:t>
            </a:r>
            <a:endParaRPr lang="en-US" sz="1300" dirty="0"/>
          </a:p>
        </p:txBody>
      </p:sp>
      <p:sp>
        <p:nvSpPr>
          <p:cNvPr id="15" name="Text 11"/>
          <p:cNvSpPr/>
          <p:nvPr/>
        </p:nvSpPr>
        <p:spPr>
          <a:xfrm>
            <a:off x="2286000" y="2615184"/>
            <a:ext cx="6172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8000"/>
              </a:lnSpc>
              <a:buNone/>
            </a:pPr>
            <a:r>
              <a:rPr lang="en-US" sz="14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is more critical for Pampers — ERP or Business Intelligence? Explain with examples.</a:t>
            </a:r>
            <a:endParaRPr lang="en-US" sz="1450" dirty="0"/>
          </a:p>
        </p:txBody>
      </p:sp>
      <p:sp>
        <p:nvSpPr>
          <p:cNvPr id="16" name="Shape 12"/>
          <p:cNvSpPr/>
          <p:nvPr/>
        </p:nvSpPr>
        <p:spPr>
          <a:xfrm>
            <a:off x="640080" y="3520440"/>
            <a:ext cx="7955280" cy="841248"/>
          </a:xfrm>
          <a:prstGeom prst="roundRect">
            <a:avLst>
              <a:gd name="adj" fmla="val 9783"/>
            </a:avLst>
          </a:prstGeom>
          <a:solidFill>
            <a:srgbClr val="1F1F1F"/>
          </a:solidFill>
          <a:ln w="12700">
            <a:solidFill>
              <a:srgbClr val="3A3A3A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7" name="Shape 13"/>
          <p:cNvSpPr/>
          <p:nvPr/>
        </p:nvSpPr>
        <p:spPr>
          <a:xfrm>
            <a:off x="868680" y="3712464"/>
            <a:ext cx="457200" cy="457200"/>
          </a:xfrm>
          <a:prstGeom prst="ellipse">
            <a:avLst/>
          </a:prstGeom>
          <a:solidFill>
            <a:srgbClr val="E11D2A"/>
          </a:solidFill>
          <a:ln/>
        </p:spPr>
      </p:sp>
      <p:sp>
        <p:nvSpPr>
          <p:cNvPr id="18" name="Text 14"/>
          <p:cNvSpPr/>
          <p:nvPr/>
        </p:nvSpPr>
        <p:spPr>
          <a:xfrm>
            <a:off x="868680" y="371246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1700" dirty="0"/>
          </a:p>
        </p:txBody>
      </p:sp>
      <p:sp>
        <p:nvSpPr>
          <p:cNvPr id="19" name="Text 15"/>
          <p:cNvSpPr/>
          <p:nvPr/>
        </p:nvSpPr>
        <p:spPr>
          <a:xfrm>
            <a:off x="1463040" y="3639312"/>
            <a:ext cx="86868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11D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LO3</a:t>
            </a:r>
            <a:endParaRPr lang="en-US" sz="1300" dirty="0"/>
          </a:p>
        </p:txBody>
      </p:sp>
      <p:sp>
        <p:nvSpPr>
          <p:cNvPr id="20" name="Text 16"/>
          <p:cNvSpPr/>
          <p:nvPr/>
        </p:nvSpPr>
        <p:spPr>
          <a:xfrm>
            <a:off x="2286000" y="3575304"/>
            <a:ext cx="6172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8000"/>
              </a:lnSpc>
              <a:buNone/>
            </a:pPr>
            <a:r>
              <a:rPr lang="en-US" sz="14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Would you move ALL Pampers operations to the cloud? Weigh the opportunities and risks.</a:t>
            </a:r>
            <a:endParaRPr lang="en-US" sz="1450" dirty="0"/>
          </a:p>
        </p:txBody>
      </p:sp>
      <p:sp>
        <p:nvSpPr>
          <p:cNvPr id="21" name="Text 17"/>
          <p:cNvSpPr/>
          <p:nvPr/>
        </p:nvSpPr>
        <p:spPr>
          <a:xfrm>
            <a:off x="640080" y="4526280"/>
            <a:ext cx="7955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i="1" dirty="0">
                <a:solidFill>
                  <a:srgbClr val="C9C9C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“Pampers competes not only through better diapers, but through a digitally integrated value chain connecting suppliers, factories, retailers and consumers.”</a:t>
            </a:r>
            <a:endParaRPr lang="en-US" sz="13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E11D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SESSION DASHBOARD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Tap a card to jump to that section</a:t>
            </a:r>
            <a:endParaRPr lang="en-US" sz="2700" dirty="0"/>
          </a:p>
        </p:txBody>
      </p:sp>
      <p:sp>
        <p:nvSpPr>
          <p:cNvPr id="4" name="Shape 2">
            <a:hlinkClick r:id="rId1" tooltip="Why Pampers" action="ppaction://hlinksldjump"/>
          </p:cNvPr>
          <p:cNvSpPr/>
          <p:nvPr/>
        </p:nvSpPr>
        <p:spPr>
          <a:xfrm>
            <a:off x="548640" y="1481328"/>
            <a:ext cx="2596896" cy="1517904"/>
          </a:xfrm>
          <a:prstGeom prst="roundRect">
            <a:avLst>
              <a:gd name="adj" fmla="val 6024"/>
            </a:avLst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768096" y="1682496"/>
            <a:ext cx="603504" cy="603504"/>
          </a:xfrm>
          <a:prstGeom prst="ellipse">
            <a:avLst/>
          </a:prstGeom>
          <a:solidFill>
            <a:srgbClr val="E11D2A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007" y="1839407"/>
            <a:ext cx="289682" cy="28968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2377440" y="1664208"/>
            <a:ext cx="60350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3E3E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01</a:t>
            </a:r>
            <a:endParaRPr lang="en-US" sz="2200" dirty="0"/>
          </a:p>
        </p:txBody>
      </p:sp>
      <p:sp>
        <p:nvSpPr>
          <p:cNvPr id="8" name="Text 5">
            <a:hlinkClick r:id="rId3" tooltip="" action="ppaction://hlinksldjump"/>
          </p:cNvPr>
          <p:cNvSpPr/>
          <p:nvPr/>
        </p:nvSpPr>
        <p:spPr>
          <a:xfrm>
            <a:off x="786384" y="2340864"/>
            <a:ext cx="213969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u="sng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  <a:hlinkClick r:id="rId3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Why Pampers</a:t>
            </a:r>
            <a:endParaRPr lang="en-US" sz="1450" dirty="0"/>
          </a:p>
        </p:txBody>
      </p:sp>
      <p:sp>
        <p:nvSpPr>
          <p:cNvPr id="9" name="Text 6"/>
          <p:cNvSpPr/>
          <p:nvPr/>
        </p:nvSpPr>
        <p:spPr>
          <a:xfrm>
            <a:off x="786384" y="2670048"/>
            <a:ext cx="213969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E6E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+ LO1 · LO2 · LO3</a:t>
            </a:r>
            <a:endParaRPr lang="en-US" sz="1150" dirty="0"/>
          </a:p>
        </p:txBody>
      </p:sp>
      <p:sp>
        <p:nvSpPr>
          <p:cNvPr id="10" name="Shape 7">
            <a:hlinkClick r:id="rId4" tooltip="Opening &amp; Value Chain" action="ppaction://hlinksldjump"/>
          </p:cNvPr>
          <p:cNvSpPr/>
          <p:nvPr/>
        </p:nvSpPr>
        <p:spPr>
          <a:xfrm>
            <a:off x="3401568" y="1481328"/>
            <a:ext cx="2596896" cy="1517904"/>
          </a:xfrm>
          <a:prstGeom prst="roundRect">
            <a:avLst>
              <a:gd name="adj" fmla="val 6024"/>
            </a:avLst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3621024" y="1682496"/>
            <a:ext cx="603504" cy="603504"/>
          </a:xfrm>
          <a:prstGeom prst="ellipse">
            <a:avLst/>
          </a:prstGeom>
          <a:solidFill>
            <a:srgbClr val="E11D2A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77935" y="1839407"/>
            <a:ext cx="289682" cy="289682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5230368" y="1664208"/>
            <a:ext cx="60350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3E3E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02</a:t>
            </a:r>
            <a:endParaRPr lang="en-US" sz="2200" dirty="0"/>
          </a:p>
        </p:txBody>
      </p:sp>
      <p:sp>
        <p:nvSpPr>
          <p:cNvPr id="14" name="Text 10">
            <a:hlinkClick r:id="rId6" tooltip="" action="ppaction://hlinksldjump"/>
          </p:cNvPr>
          <p:cNvSpPr/>
          <p:nvPr/>
        </p:nvSpPr>
        <p:spPr>
          <a:xfrm>
            <a:off x="3639312" y="2340864"/>
            <a:ext cx="213969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u="sng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  <a:hlinkClick r:id="rId6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Opening &amp; Value Chain</a:t>
            </a:r>
            <a:endParaRPr lang="en-US" sz="1450" dirty="0"/>
          </a:p>
        </p:txBody>
      </p:sp>
      <p:sp>
        <p:nvSpPr>
          <p:cNvPr id="15" name="Text 11"/>
          <p:cNvSpPr/>
          <p:nvPr/>
        </p:nvSpPr>
        <p:spPr>
          <a:xfrm>
            <a:off x="3639312" y="2670048"/>
            <a:ext cx="213969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E6E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Traditional vs digital</a:t>
            </a:r>
            <a:endParaRPr lang="en-US" sz="1150" dirty="0"/>
          </a:p>
        </p:txBody>
      </p:sp>
      <p:sp>
        <p:nvSpPr>
          <p:cNvPr id="16" name="Shape 12">
            <a:hlinkClick r:id="rId7" tooltip="IT Across the Chain" action="ppaction://hlinksldjump"/>
          </p:cNvPr>
          <p:cNvSpPr/>
          <p:nvPr/>
        </p:nvSpPr>
        <p:spPr>
          <a:xfrm>
            <a:off x="6254496" y="1481328"/>
            <a:ext cx="2596896" cy="1517904"/>
          </a:xfrm>
          <a:prstGeom prst="roundRect">
            <a:avLst>
              <a:gd name="adj" fmla="val 6024"/>
            </a:avLst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7" name="Shape 13"/>
          <p:cNvSpPr/>
          <p:nvPr/>
        </p:nvSpPr>
        <p:spPr>
          <a:xfrm>
            <a:off x="6473952" y="1682496"/>
            <a:ext cx="603504" cy="603504"/>
          </a:xfrm>
          <a:prstGeom prst="ellipse">
            <a:avLst/>
          </a:prstGeom>
          <a:solidFill>
            <a:srgbClr val="E11D2A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pic>
        <p:nvPicPr>
          <p:cNvPr id="18" name="Image 2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30863" y="1839407"/>
            <a:ext cx="289682" cy="289682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8083296" y="1664208"/>
            <a:ext cx="60350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3E3E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03</a:t>
            </a:r>
            <a:endParaRPr lang="en-US" sz="2200" dirty="0"/>
          </a:p>
        </p:txBody>
      </p:sp>
      <p:sp>
        <p:nvSpPr>
          <p:cNvPr id="20" name="Text 15">
            <a:hlinkClick r:id="rId9" tooltip="" action="ppaction://hlinksldjump"/>
          </p:cNvPr>
          <p:cNvSpPr/>
          <p:nvPr/>
        </p:nvSpPr>
        <p:spPr>
          <a:xfrm>
            <a:off x="6492240" y="2340864"/>
            <a:ext cx="213969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u="sng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  <a:hlinkClick r:id="rId9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IT Across the Chain</a:t>
            </a:r>
            <a:endParaRPr lang="en-US" sz="1450" dirty="0"/>
          </a:p>
        </p:txBody>
      </p:sp>
      <p:sp>
        <p:nvSpPr>
          <p:cNvPr id="21" name="Text 16"/>
          <p:cNvSpPr/>
          <p:nvPr/>
        </p:nvSpPr>
        <p:spPr>
          <a:xfrm>
            <a:off x="6492240" y="2670048"/>
            <a:ext cx="213969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E6E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IoT · App · 98% availability</a:t>
            </a:r>
            <a:endParaRPr lang="en-US" sz="1150" dirty="0"/>
          </a:p>
        </p:txBody>
      </p:sp>
      <p:sp>
        <p:nvSpPr>
          <p:cNvPr id="22" name="Shape 17">
            <a:hlinkClick r:id="rId10" tooltip="ERP Explained" action="ppaction://hlinksldjump"/>
          </p:cNvPr>
          <p:cNvSpPr/>
          <p:nvPr/>
        </p:nvSpPr>
        <p:spPr>
          <a:xfrm>
            <a:off x="548640" y="3255264"/>
            <a:ext cx="2596896" cy="1517904"/>
          </a:xfrm>
          <a:prstGeom prst="roundRect">
            <a:avLst>
              <a:gd name="adj" fmla="val 6024"/>
            </a:avLst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3" name="Shape 18"/>
          <p:cNvSpPr/>
          <p:nvPr/>
        </p:nvSpPr>
        <p:spPr>
          <a:xfrm>
            <a:off x="768096" y="3456432"/>
            <a:ext cx="603504" cy="603504"/>
          </a:xfrm>
          <a:prstGeom prst="ellipse">
            <a:avLst/>
          </a:prstGeom>
          <a:solidFill>
            <a:srgbClr val="E11D2A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pic>
        <p:nvPicPr>
          <p:cNvPr id="24" name="Image 3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25007" y="3613343"/>
            <a:ext cx="289682" cy="289682"/>
          </a:xfrm>
          <a:prstGeom prst="rect">
            <a:avLst/>
          </a:prstGeom>
        </p:spPr>
      </p:pic>
      <p:sp>
        <p:nvSpPr>
          <p:cNvPr id="25" name="Text 19"/>
          <p:cNvSpPr/>
          <p:nvPr/>
        </p:nvSpPr>
        <p:spPr>
          <a:xfrm>
            <a:off x="2377440" y="3438144"/>
            <a:ext cx="60350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3E3E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04</a:t>
            </a:r>
            <a:endParaRPr lang="en-US" sz="2200" dirty="0"/>
          </a:p>
        </p:txBody>
      </p:sp>
      <p:sp>
        <p:nvSpPr>
          <p:cNvPr id="26" name="Text 20">
            <a:hlinkClick r:id="rId12" tooltip="" action="ppaction://hlinksldjump"/>
          </p:cNvPr>
          <p:cNvSpPr/>
          <p:nvPr/>
        </p:nvSpPr>
        <p:spPr>
          <a:xfrm>
            <a:off x="786384" y="4114800"/>
            <a:ext cx="213969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u="sng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  <a:hlinkClick r:id="rId12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ERP Explained</a:t>
            </a:r>
            <a:endParaRPr lang="en-US" sz="1450" dirty="0"/>
          </a:p>
        </p:txBody>
      </p:sp>
      <p:sp>
        <p:nvSpPr>
          <p:cNvPr id="27" name="Text 21"/>
          <p:cNvSpPr/>
          <p:nvPr/>
        </p:nvSpPr>
        <p:spPr>
          <a:xfrm>
            <a:off x="786384" y="4443984"/>
            <a:ext cx="213969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E6E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Single source of truth</a:t>
            </a:r>
            <a:endParaRPr lang="en-US" sz="1150" dirty="0"/>
          </a:p>
        </p:txBody>
      </p:sp>
      <p:sp>
        <p:nvSpPr>
          <p:cNvPr id="28" name="Shape 22">
            <a:hlinkClick r:id="rId13" tooltip="Business Intelligence" action="ppaction://hlinksldjump"/>
          </p:cNvPr>
          <p:cNvSpPr/>
          <p:nvPr/>
        </p:nvSpPr>
        <p:spPr>
          <a:xfrm>
            <a:off x="3401568" y="3255264"/>
            <a:ext cx="2596896" cy="1517904"/>
          </a:xfrm>
          <a:prstGeom prst="roundRect">
            <a:avLst>
              <a:gd name="adj" fmla="val 6024"/>
            </a:avLst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9" name="Shape 23"/>
          <p:cNvSpPr/>
          <p:nvPr/>
        </p:nvSpPr>
        <p:spPr>
          <a:xfrm>
            <a:off x="3621024" y="3456432"/>
            <a:ext cx="603504" cy="603504"/>
          </a:xfrm>
          <a:prstGeom prst="ellipse">
            <a:avLst/>
          </a:prstGeom>
          <a:solidFill>
            <a:srgbClr val="E11D2A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pic>
        <p:nvPicPr>
          <p:cNvPr id="30" name="Image 4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777935" y="3613343"/>
            <a:ext cx="289682" cy="289682"/>
          </a:xfrm>
          <a:prstGeom prst="rect">
            <a:avLst/>
          </a:prstGeom>
        </p:spPr>
      </p:pic>
      <p:sp>
        <p:nvSpPr>
          <p:cNvPr id="31" name="Text 24"/>
          <p:cNvSpPr/>
          <p:nvPr/>
        </p:nvSpPr>
        <p:spPr>
          <a:xfrm>
            <a:off x="5230368" y="3438144"/>
            <a:ext cx="60350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3E3E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05</a:t>
            </a:r>
            <a:endParaRPr lang="en-US" sz="2200" dirty="0"/>
          </a:p>
        </p:txBody>
      </p:sp>
      <p:sp>
        <p:nvSpPr>
          <p:cNvPr id="32" name="Text 25">
            <a:hlinkClick r:id="rId15" tooltip="" action="ppaction://hlinksldjump"/>
          </p:cNvPr>
          <p:cNvSpPr/>
          <p:nvPr/>
        </p:nvSpPr>
        <p:spPr>
          <a:xfrm>
            <a:off x="3639312" y="4114800"/>
            <a:ext cx="213969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u="sng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  <a:hlinkClick r:id="rId15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Business Intelligence</a:t>
            </a:r>
            <a:endParaRPr lang="en-US" sz="1450" dirty="0"/>
          </a:p>
        </p:txBody>
      </p:sp>
      <p:sp>
        <p:nvSpPr>
          <p:cNvPr id="33" name="Text 26"/>
          <p:cNvSpPr/>
          <p:nvPr/>
        </p:nvSpPr>
        <p:spPr>
          <a:xfrm>
            <a:off x="3639312" y="4443984"/>
            <a:ext cx="213969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E6E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into decisions</a:t>
            </a:r>
            <a:endParaRPr lang="en-US" sz="1150" dirty="0"/>
          </a:p>
        </p:txBody>
      </p:sp>
      <p:sp>
        <p:nvSpPr>
          <p:cNvPr id="34" name="Shape 27">
            <a:hlinkClick r:id="rId16" tooltip="Cloud, Risks &amp; Case" action="ppaction://hlinksldjump"/>
          </p:cNvPr>
          <p:cNvSpPr/>
          <p:nvPr/>
        </p:nvSpPr>
        <p:spPr>
          <a:xfrm>
            <a:off x="6254496" y="3255264"/>
            <a:ext cx="2596896" cy="1517904"/>
          </a:xfrm>
          <a:prstGeom prst="roundRect">
            <a:avLst>
              <a:gd name="adj" fmla="val 6024"/>
            </a:avLst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35" name="Shape 28"/>
          <p:cNvSpPr/>
          <p:nvPr/>
        </p:nvSpPr>
        <p:spPr>
          <a:xfrm>
            <a:off x="6473952" y="3456432"/>
            <a:ext cx="603504" cy="603504"/>
          </a:xfrm>
          <a:prstGeom prst="ellipse">
            <a:avLst/>
          </a:prstGeom>
          <a:solidFill>
            <a:srgbClr val="E11D2A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pic>
        <p:nvPicPr>
          <p:cNvPr id="36" name="Image 5" descr="preencoded.png">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630863" y="3613343"/>
            <a:ext cx="289682" cy="289682"/>
          </a:xfrm>
          <a:prstGeom prst="rect">
            <a:avLst/>
          </a:prstGeom>
        </p:spPr>
      </p:pic>
      <p:sp>
        <p:nvSpPr>
          <p:cNvPr id="37" name="Text 29"/>
          <p:cNvSpPr/>
          <p:nvPr/>
        </p:nvSpPr>
        <p:spPr>
          <a:xfrm>
            <a:off x="8083296" y="3438144"/>
            <a:ext cx="60350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3E3E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06</a:t>
            </a:r>
            <a:endParaRPr lang="en-US" sz="2200" dirty="0"/>
          </a:p>
        </p:txBody>
      </p:sp>
      <p:sp>
        <p:nvSpPr>
          <p:cNvPr id="38" name="Text 30">
            <a:hlinkClick r:id="rId18" tooltip="" action="ppaction://hlinksldjump"/>
          </p:cNvPr>
          <p:cNvSpPr/>
          <p:nvPr/>
        </p:nvSpPr>
        <p:spPr>
          <a:xfrm>
            <a:off x="6492240" y="4114800"/>
            <a:ext cx="213969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u="sng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  <a:hlinkClick r:id="rId18" action="ppaction://hlinksldjump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Cloud, Risks &amp; Case</a:t>
            </a:r>
            <a:endParaRPr lang="en-US" sz="1450" dirty="0"/>
          </a:p>
        </p:txBody>
      </p:sp>
      <p:sp>
        <p:nvSpPr>
          <p:cNvPr id="39" name="Text 31"/>
          <p:cNvSpPr/>
          <p:nvPr/>
        </p:nvSpPr>
        <p:spPr>
          <a:xfrm>
            <a:off x="6492240" y="4443984"/>
            <a:ext cx="213969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E6E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SaaS/PaaS · hybrid · Q&amp;A</a:t>
            </a:r>
            <a:endParaRPr lang="en-US" sz="11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hlinkClick r:id="rId1" tooltip="Back to dashboard" action="ppaction://hlinksldjump"/>
          </p:cNvPr>
          <p:cNvSpPr/>
          <p:nvPr/>
        </p:nvSpPr>
        <p:spPr>
          <a:xfrm>
            <a:off x="8613648" y="164592"/>
            <a:ext cx="384048" cy="384048"/>
          </a:xfrm>
          <a:prstGeom prst="ellipse">
            <a:avLst/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</p:spPr>
      </p:sp>
      <p:pic>
        <p:nvPicPr>
          <p:cNvPr id="3" name="Image 0" descr="preencoded.png">
            <a:hlinkClick r:id="rId3" tooltip="Back to dashboard" action="ppaction://hlinksldjump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5088" y="256032"/>
            <a:ext cx="201168" cy="20116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48640" y="310896"/>
            <a:ext cx="7863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E11D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PAMPERS?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548640" y="585216"/>
            <a:ext cx="7955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1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Showcase for Digital Transformation</a:t>
            </a:r>
            <a:endParaRPr lang="en-US" sz="3100" dirty="0"/>
          </a:p>
        </p:txBody>
      </p:sp>
      <p:sp>
        <p:nvSpPr>
          <p:cNvPr id="6" name="Shape 3"/>
          <p:cNvSpPr/>
          <p:nvPr/>
        </p:nvSpPr>
        <p:spPr>
          <a:xfrm>
            <a:off x="548640" y="1572768"/>
            <a:ext cx="3703320" cy="2971800"/>
          </a:xfrm>
          <a:prstGeom prst="roundRect">
            <a:avLst>
              <a:gd name="adj" fmla="val 3077"/>
            </a:avLst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7" name="Shape 4"/>
          <p:cNvSpPr/>
          <p:nvPr/>
        </p:nvSpPr>
        <p:spPr>
          <a:xfrm>
            <a:off x="777240" y="1783080"/>
            <a:ext cx="777240" cy="777240"/>
          </a:xfrm>
          <a:prstGeom prst="ellipse">
            <a:avLst/>
          </a:prstGeom>
          <a:solidFill>
            <a:srgbClr val="1A1A1A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9322" y="1985162"/>
            <a:ext cx="373075" cy="373075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691640" y="1828800"/>
            <a:ext cx="23774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One of P&amp;G's most recognized brands</a:t>
            </a:r>
            <a:endParaRPr lang="en-US" sz="1450" dirty="0"/>
          </a:p>
        </p:txBody>
      </p:sp>
      <p:sp>
        <p:nvSpPr>
          <p:cNvPr id="10" name="Text 6"/>
          <p:cNvSpPr/>
          <p:nvPr/>
        </p:nvSpPr>
        <p:spPr>
          <a:xfrm>
            <a:off x="822960" y="2697480"/>
            <a:ext cx="324612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3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IT, ERP, BI, AI, IoT, Cloud and digital platforms are integrated end-to-end — from suppliers to manufacturing, distribution, retailers and consumers (e.g. the Pampers Club app).</a:t>
            </a:r>
            <a:endParaRPr lang="en-US" sz="1350" dirty="0"/>
          </a:p>
        </p:txBody>
      </p:sp>
      <p:sp>
        <p:nvSpPr>
          <p:cNvPr id="11" name="Shape 7"/>
          <p:cNvSpPr/>
          <p:nvPr/>
        </p:nvSpPr>
        <p:spPr>
          <a:xfrm>
            <a:off x="4434840" y="1572768"/>
            <a:ext cx="4343400" cy="914400"/>
          </a:xfrm>
          <a:prstGeom prst="roundRect">
            <a:avLst>
              <a:gd name="adj" fmla="val 9000"/>
            </a:avLst>
          </a:prstGeom>
          <a:solidFill>
            <a:srgbClr val="FFFFFF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2" name="Shape 8"/>
          <p:cNvSpPr/>
          <p:nvPr/>
        </p:nvSpPr>
        <p:spPr>
          <a:xfrm>
            <a:off x="4617720" y="1773936"/>
            <a:ext cx="512064" cy="512064"/>
          </a:xfrm>
          <a:prstGeom prst="ellipse">
            <a:avLst/>
          </a:prstGeom>
          <a:solidFill>
            <a:srgbClr val="E11D2A"/>
          </a:solidFill>
          <a:ln/>
        </p:spPr>
      </p:sp>
      <p:sp>
        <p:nvSpPr>
          <p:cNvPr id="13" name="Text 9"/>
          <p:cNvSpPr/>
          <p:nvPr/>
        </p:nvSpPr>
        <p:spPr>
          <a:xfrm>
            <a:off x="4617720" y="1773936"/>
            <a:ext cx="512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LO1</a:t>
            </a:r>
            <a:endParaRPr lang="en-US" sz="1250" dirty="0"/>
          </a:p>
        </p:txBody>
      </p:sp>
      <p:sp>
        <p:nvSpPr>
          <p:cNvPr id="14" name="Text 10"/>
          <p:cNvSpPr/>
          <p:nvPr/>
        </p:nvSpPr>
        <p:spPr>
          <a:xfrm>
            <a:off x="5257800" y="1682496"/>
            <a:ext cx="33832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8000"/>
              </a:lnSpc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Recognize the goals, importance and effects of IT in value-chain processes.</a:t>
            </a:r>
            <a:endParaRPr lang="en-US" sz="1300" dirty="0"/>
          </a:p>
        </p:txBody>
      </p:sp>
      <p:sp>
        <p:nvSpPr>
          <p:cNvPr id="15" name="Shape 11"/>
          <p:cNvSpPr/>
          <p:nvPr/>
        </p:nvSpPr>
        <p:spPr>
          <a:xfrm>
            <a:off x="4434840" y="2596896"/>
            <a:ext cx="4343400" cy="914400"/>
          </a:xfrm>
          <a:prstGeom prst="roundRect">
            <a:avLst>
              <a:gd name="adj" fmla="val 9000"/>
            </a:avLst>
          </a:prstGeom>
          <a:solidFill>
            <a:srgbClr val="FFFFFF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4617720" y="2798064"/>
            <a:ext cx="512064" cy="512064"/>
          </a:xfrm>
          <a:prstGeom prst="ellipse">
            <a:avLst/>
          </a:prstGeom>
          <a:solidFill>
            <a:srgbClr val="E11D2A"/>
          </a:solidFill>
          <a:ln/>
        </p:spPr>
      </p:sp>
      <p:sp>
        <p:nvSpPr>
          <p:cNvPr id="17" name="Text 13"/>
          <p:cNvSpPr/>
          <p:nvPr/>
        </p:nvSpPr>
        <p:spPr>
          <a:xfrm>
            <a:off x="4617720" y="2798064"/>
            <a:ext cx="512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LO2</a:t>
            </a:r>
            <a:endParaRPr lang="en-US" sz="1250" dirty="0"/>
          </a:p>
        </p:txBody>
      </p:sp>
      <p:sp>
        <p:nvSpPr>
          <p:cNvPr id="18" name="Text 14"/>
          <p:cNvSpPr/>
          <p:nvPr/>
        </p:nvSpPr>
        <p:spPr>
          <a:xfrm>
            <a:off x="5257800" y="2706624"/>
            <a:ext cx="33832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8000"/>
              </a:lnSpc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 modern IT systems such as ERP and Business Intelligence and their significance.</a:t>
            </a:r>
            <a:endParaRPr lang="en-US" sz="1300" dirty="0"/>
          </a:p>
        </p:txBody>
      </p:sp>
      <p:sp>
        <p:nvSpPr>
          <p:cNvPr id="19" name="Shape 15"/>
          <p:cNvSpPr/>
          <p:nvPr/>
        </p:nvSpPr>
        <p:spPr>
          <a:xfrm>
            <a:off x="4434840" y="3621024"/>
            <a:ext cx="4343400" cy="914400"/>
          </a:xfrm>
          <a:prstGeom prst="roundRect">
            <a:avLst>
              <a:gd name="adj" fmla="val 9000"/>
            </a:avLst>
          </a:prstGeom>
          <a:solidFill>
            <a:srgbClr val="FFFFFF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4617720" y="3822192"/>
            <a:ext cx="512064" cy="512064"/>
          </a:xfrm>
          <a:prstGeom prst="ellipse">
            <a:avLst/>
          </a:prstGeom>
          <a:solidFill>
            <a:srgbClr val="E11D2A"/>
          </a:solidFill>
          <a:ln/>
        </p:spPr>
      </p:sp>
      <p:sp>
        <p:nvSpPr>
          <p:cNvPr id="21" name="Text 17"/>
          <p:cNvSpPr/>
          <p:nvPr/>
        </p:nvSpPr>
        <p:spPr>
          <a:xfrm>
            <a:off x="4617720" y="3822192"/>
            <a:ext cx="512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LO3</a:t>
            </a:r>
            <a:endParaRPr lang="en-US" sz="1250" dirty="0"/>
          </a:p>
        </p:txBody>
      </p:sp>
      <p:sp>
        <p:nvSpPr>
          <p:cNvPr id="22" name="Text 18"/>
          <p:cNvSpPr/>
          <p:nvPr/>
        </p:nvSpPr>
        <p:spPr>
          <a:xfrm>
            <a:off x="5257800" y="3730752"/>
            <a:ext cx="33832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8000"/>
              </a:lnSpc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Analyze risks and opportunities of SaaS, ASP and PaaS application systems.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hlinkClick r:id="rId1" tooltip="Back to dashboard" action="ppaction://hlinksldjump"/>
          </p:cNvPr>
          <p:cNvSpPr/>
          <p:nvPr/>
        </p:nvSpPr>
        <p:spPr>
          <a:xfrm>
            <a:off x="8613648" y="164592"/>
            <a:ext cx="384048" cy="384048"/>
          </a:xfrm>
          <a:prstGeom prst="ellipse">
            <a:avLst/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</p:spPr>
      </p:sp>
      <p:pic>
        <p:nvPicPr>
          <p:cNvPr id="3" name="Image 0" descr="preencoded.png">
            <a:hlinkClick r:id="rId3" tooltip="Back to dashboard" action="ppaction://hlinksldjump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5088" y="256032"/>
            <a:ext cx="201168" cy="20116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48640" y="310896"/>
            <a:ext cx="7863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E11D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1 · LO1 · OPENING QUESTION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548640" y="585216"/>
            <a:ext cx="7955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1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From Raw Materials to the Shelf</a:t>
            </a:r>
            <a:endParaRPr lang="en-US" sz="3100" dirty="0"/>
          </a:p>
        </p:txBody>
      </p:sp>
      <p:sp>
        <p:nvSpPr>
          <p:cNvPr id="6" name="Shape 3"/>
          <p:cNvSpPr/>
          <p:nvPr/>
        </p:nvSpPr>
        <p:spPr>
          <a:xfrm>
            <a:off x="548640" y="1517904"/>
            <a:ext cx="8046720" cy="713232"/>
          </a:xfrm>
          <a:prstGeom prst="roundRect">
            <a:avLst>
              <a:gd name="adj" fmla="val 11538"/>
            </a:avLst>
          </a:prstGeom>
          <a:solidFill>
            <a:srgbClr val="FBEBEC"/>
          </a:solidFill>
          <a:ln w="12700">
            <a:solidFill>
              <a:srgbClr val="F2C9CC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pic>
        <p:nvPicPr>
          <p:cNvPr id="7" name="Image 1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9808" y="1673352"/>
            <a:ext cx="411480" cy="41148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1325880" y="1517904"/>
            <a:ext cx="713232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How does Pampers ensure millions of diapers are on supermarket shelves every day — without shortages?</a:t>
            </a:r>
            <a:endParaRPr lang="en-US" sz="1550" dirty="0"/>
          </a:p>
        </p:txBody>
      </p:sp>
      <p:sp>
        <p:nvSpPr>
          <p:cNvPr id="9" name="Text 5"/>
          <p:cNvSpPr/>
          <p:nvPr/>
        </p:nvSpPr>
        <p:spPr>
          <a:xfrm>
            <a:off x="548640" y="2359152"/>
            <a:ext cx="8046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spc="100" kern="0" dirty="0">
                <a:solidFill>
                  <a:srgbClr val="6E6E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TRADITIONAL VALUE CHAIN</a:t>
            </a:r>
            <a:endParaRPr lang="en-US" sz="1150" dirty="0"/>
          </a:p>
        </p:txBody>
      </p:sp>
      <p:sp>
        <p:nvSpPr>
          <p:cNvPr id="10" name="Shape 6"/>
          <p:cNvSpPr/>
          <p:nvPr/>
        </p:nvSpPr>
        <p:spPr>
          <a:xfrm>
            <a:off x="548640" y="2596896"/>
            <a:ext cx="1316736" cy="566928"/>
          </a:xfrm>
          <a:prstGeom prst="roundRect">
            <a:avLst>
              <a:gd name="adj" fmla="val 12903"/>
            </a:avLst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1" name="Text 7"/>
          <p:cNvSpPr/>
          <p:nvPr/>
        </p:nvSpPr>
        <p:spPr>
          <a:xfrm>
            <a:off x="566928" y="2596896"/>
            <a:ext cx="1280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Raw Materials</a:t>
            </a:r>
            <a:endParaRPr lang="en-US" sz="1150" dirty="0"/>
          </a:p>
        </p:txBody>
      </p:sp>
      <p:sp>
        <p:nvSpPr>
          <p:cNvPr id="12" name="Text 8"/>
          <p:cNvSpPr/>
          <p:nvPr/>
        </p:nvSpPr>
        <p:spPr>
          <a:xfrm>
            <a:off x="1865376" y="2596896"/>
            <a:ext cx="3657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E11D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›</a:t>
            </a:r>
            <a:endParaRPr lang="en-US" sz="2000" dirty="0"/>
          </a:p>
        </p:txBody>
      </p:sp>
      <p:sp>
        <p:nvSpPr>
          <p:cNvPr id="13" name="Shape 9"/>
          <p:cNvSpPr/>
          <p:nvPr/>
        </p:nvSpPr>
        <p:spPr>
          <a:xfrm>
            <a:off x="2231136" y="2596896"/>
            <a:ext cx="1316736" cy="566928"/>
          </a:xfrm>
          <a:prstGeom prst="roundRect">
            <a:avLst>
              <a:gd name="adj" fmla="val 12903"/>
            </a:avLst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4" name="Text 10"/>
          <p:cNvSpPr/>
          <p:nvPr/>
        </p:nvSpPr>
        <p:spPr>
          <a:xfrm>
            <a:off x="2249424" y="2596896"/>
            <a:ext cx="1280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Factory</a:t>
            </a:r>
            <a:endParaRPr lang="en-US" sz="1150" dirty="0"/>
          </a:p>
        </p:txBody>
      </p:sp>
      <p:sp>
        <p:nvSpPr>
          <p:cNvPr id="15" name="Text 11"/>
          <p:cNvSpPr/>
          <p:nvPr/>
        </p:nvSpPr>
        <p:spPr>
          <a:xfrm>
            <a:off x="3547872" y="2596896"/>
            <a:ext cx="3657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E11D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›</a:t>
            </a:r>
            <a:endParaRPr lang="en-US" sz="2000" dirty="0"/>
          </a:p>
        </p:txBody>
      </p:sp>
      <p:sp>
        <p:nvSpPr>
          <p:cNvPr id="16" name="Shape 12"/>
          <p:cNvSpPr/>
          <p:nvPr/>
        </p:nvSpPr>
        <p:spPr>
          <a:xfrm>
            <a:off x="3913632" y="2596896"/>
            <a:ext cx="1316736" cy="566928"/>
          </a:xfrm>
          <a:prstGeom prst="roundRect">
            <a:avLst>
              <a:gd name="adj" fmla="val 12903"/>
            </a:avLst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7" name="Text 13"/>
          <p:cNvSpPr/>
          <p:nvPr/>
        </p:nvSpPr>
        <p:spPr>
          <a:xfrm>
            <a:off x="3931920" y="2596896"/>
            <a:ext cx="1280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Warehouse</a:t>
            </a:r>
            <a:endParaRPr lang="en-US" sz="1150" dirty="0"/>
          </a:p>
        </p:txBody>
      </p:sp>
      <p:sp>
        <p:nvSpPr>
          <p:cNvPr id="18" name="Text 14"/>
          <p:cNvSpPr/>
          <p:nvPr/>
        </p:nvSpPr>
        <p:spPr>
          <a:xfrm>
            <a:off x="5230368" y="2596896"/>
            <a:ext cx="3657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E11D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›</a:t>
            </a:r>
            <a:endParaRPr lang="en-US" sz="2000" dirty="0"/>
          </a:p>
        </p:txBody>
      </p:sp>
      <p:sp>
        <p:nvSpPr>
          <p:cNvPr id="19" name="Shape 15"/>
          <p:cNvSpPr/>
          <p:nvPr/>
        </p:nvSpPr>
        <p:spPr>
          <a:xfrm>
            <a:off x="5596128" y="2596896"/>
            <a:ext cx="1316736" cy="566928"/>
          </a:xfrm>
          <a:prstGeom prst="roundRect">
            <a:avLst>
              <a:gd name="adj" fmla="val 12903"/>
            </a:avLst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0" name="Text 16"/>
          <p:cNvSpPr/>
          <p:nvPr/>
        </p:nvSpPr>
        <p:spPr>
          <a:xfrm>
            <a:off x="5614416" y="2596896"/>
            <a:ext cx="1280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Retailer</a:t>
            </a:r>
            <a:endParaRPr lang="en-US" sz="1150" dirty="0"/>
          </a:p>
        </p:txBody>
      </p:sp>
      <p:sp>
        <p:nvSpPr>
          <p:cNvPr id="21" name="Text 17"/>
          <p:cNvSpPr/>
          <p:nvPr/>
        </p:nvSpPr>
        <p:spPr>
          <a:xfrm>
            <a:off x="6912864" y="2596896"/>
            <a:ext cx="3657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E11D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›</a:t>
            </a:r>
            <a:endParaRPr lang="en-US" sz="2000" dirty="0"/>
          </a:p>
        </p:txBody>
      </p:sp>
      <p:sp>
        <p:nvSpPr>
          <p:cNvPr id="22" name="Shape 18"/>
          <p:cNvSpPr/>
          <p:nvPr/>
        </p:nvSpPr>
        <p:spPr>
          <a:xfrm>
            <a:off x="7278624" y="2596896"/>
            <a:ext cx="1316736" cy="566928"/>
          </a:xfrm>
          <a:prstGeom prst="roundRect">
            <a:avLst>
              <a:gd name="adj" fmla="val 12903"/>
            </a:avLst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3" name="Text 19"/>
          <p:cNvSpPr/>
          <p:nvPr/>
        </p:nvSpPr>
        <p:spPr>
          <a:xfrm>
            <a:off x="7296912" y="2596896"/>
            <a:ext cx="1280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Consumer</a:t>
            </a:r>
            <a:endParaRPr lang="en-US" sz="1150" dirty="0"/>
          </a:p>
        </p:txBody>
      </p:sp>
      <p:sp>
        <p:nvSpPr>
          <p:cNvPr id="24" name="Text 20"/>
          <p:cNvSpPr/>
          <p:nvPr/>
        </p:nvSpPr>
        <p:spPr>
          <a:xfrm>
            <a:off x="548640" y="3310128"/>
            <a:ext cx="8046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spc="100" kern="0" dirty="0">
                <a:solidFill>
                  <a:srgbClr val="E11D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PAMPERS VALUE CHAIN</a:t>
            </a:r>
            <a:endParaRPr lang="en-US" sz="1150" dirty="0"/>
          </a:p>
        </p:txBody>
      </p:sp>
      <p:sp>
        <p:nvSpPr>
          <p:cNvPr id="25" name="Shape 21"/>
          <p:cNvSpPr/>
          <p:nvPr/>
        </p:nvSpPr>
        <p:spPr>
          <a:xfrm>
            <a:off x="548640" y="3547872"/>
            <a:ext cx="1737360" cy="566928"/>
          </a:xfrm>
          <a:prstGeom prst="roundRect">
            <a:avLst>
              <a:gd name="adj" fmla="val 12903"/>
            </a:avLst>
          </a:prstGeom>
          <a:solidFill>
            <a:srgbClr val="141414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6" name="Text 22"/>
          <p:cNvSpPr/>
          <p:nvPr/>
        </p:nvSpPr>
        <p:spPr>
          <a:xfrm>
            <a:off x="566928" y="3547872"/>
            <a:ext cx="170078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Suppliers</a:t>
            </a:r>
            <a:endParaRPr lang="en-US" sz="1150" dirty="0"/>
          </a:p>
        </p:txBody>
      </p:sp>
      <p:sp>
        <p:nvSpPr>
          <p:cNvPr id="27" name="Text 23"/>
          <p:cNvSpPr/>
          <p:nvPr/>
        </p:nvSpPr>
        <p:spPr>
          <a:xfrm>
            <a:off x="2286000" y="3547872"/>
            <a:ext cx="3657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E11D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›</a:t>
            </a:r>
            <a:endParaRPr lang="en-US" sz="2000" dirty="0"/>
          </a:p>
        </p:txBody>
      </p:sp>
      <p:sp>
        <p:nvSpPr>
          <p:cNvPr id="28" name="Shape 24"/>
          <p:cNvSpPr/>
          <p:nvPr/>
        </p:nvSpPr>
        <p:spPr>
          <a:xfrm>
            <a:off x="2651760" y="3547872"/>
            <a:ext cx="1737360" cy="566928"/>
          </a:xfrm>
          <a:prstGeom prst="roundRect">
            <a:avLst>
              <a:gd name="adj" fmla="val 12903"/>
            </a:avLst>
          </a:prstGeom>
          <a:solidFill>
            <a:srgbClr val="141414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9" name="Text 25"/>
          <p:cNvSpPr/>
          <p:nvPr/>
        </p:nvSpPr>
        <p:spPr>
          <a:xfrm>
            <a:off x="2670048" y="3547872"/>
            <a:ext cx="170078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ERP</a:t>
            </a:r>
            <a:endParaRPr lang="en-US" sz="1150" dirty="0"/>
          </a:p>
        </p:txBody>
      </p:sp>
      <p:sp>
        <p:nvSpPr>
          <p:cNvPr id="30" name="Text 26"/>
          <p:cNvSpPr/>
          <p:nvPr/>
        </p:nvSpPr>
        <p:spPr>
          <a:xfrm>
            <a:off x="4389120" y="3547872"/>
            <a:ext cx="3657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E11D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›</a:t>
            </a:r>
            <a:endParaRPr lang="en-US" sz="2000" dirty="0"/>
          </a:p>
        </p:txBody>
      </p:sp>
      <p:sp>
        <p:nvSpPr>
          <p:cNvPr id="31" name="Shape 27"/>
          <p:cNvSpPr/>
          <p:nvPr/>
        </p:nvSpPr>
        <p:spPr>
          <a:xfrm>
            <a:off x="4754880" y="3547872"/>
            <a:ext cx="1737360" cy="566928"/>
          </a:xfrm>
          <a:prstGeom prst="roundRect">
            <a:avLst>
              <a:gd name="adj" fmla="val 12903"/>
            </a:avLst>
          </a:prstGeom>
          <a:solidFill>
            <a:srgbClr val="141414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32" name="Text 28"/>
          <p:cNvSpPr/>
          <p:nvPr/>
        </p:nvSpPr>
        <p:spPr>
          <a:xfrm>
            <a:off x="4773168" y="3547872"/>
            <a:ext cx="170078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Smart Factory</a:t>
            </a:r>
            <a:endParaRPr lang="en-US" sz="1150" dirty="0"/>
          </a:p>
        </p:txBody>
      </p:sp>
      <p:sp>
        <p:nvSpPr>
          <p:cNvPr id="33" name="Text 29"/>
          <p:cNvSpPr/>
          <p:nvPr/>
        </p:nvSpPr>
        <p:spPr>
          <a:xfrm>
            <a:off x="6492240" y="3547872"/>
            <a:ext cx="3657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E11D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›</a:t>
            </a:r>
            <a:endParaRPr lang="en-US" sz="2000" dirty="0"/>
          </a:p>
        </p:txBody>
      </p:sp>
      <p:sp>
        <p:nvSpPr>
          <p:cNvPr id="34" name="Shape 30"/>
          <p:cNvSpPr/>
          <p:nvPr/>
        </p:nvSpPr>
        <p:spPr>
          <a:xfrm>
            <a:off x="6858000" y="3547872"/>
            <a:ext cx="1737360" cy="566928"/>
          </a:xfrm>
          <a:prstGeom prst="roundRect">
            <a:avLst>
              <a:gd name="adj" fmla="val 12903"/>
            </a:avLst>
          </a:prstGeom>
          <a:solidFill>
            <a:srgbClr val="141414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35" name="Text 31"/>
          <p:cNvSpPr/>
          <p:nvPr/>
        </p:nvSpPr>
        <p:spPr>
          <a:xfrm>
            <a:off x="6876288" y="3547872"/>
            <a:ext cx="170078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Forecasting</a:t>
            </a:r>
            <a:endParaRPr lang="en-US" sz="1150" dirty="0"/>
          </a:p>
        </p:txBody>
      </p:sp>
      <p:sp>
        <p:nvSpPr>
          <p:cNvPr id="36" name="Shape 32"/>
          <p:cNvSpPr/>
          <p:nvPr/>
        </p:nvSpPr>
        <p:spPr>
          <a:xfrm>
            <a:off x="548640" y="4160520"/>
            <a:ext cx="1737360" cy="566928"/>
          </a:xfrm>
          <a:prstGeom prst="roundRect">
            <a:avLst>
              <a:gd name="adj" fmla="val 12903"/>
            </a:avLst>
          </a:prstGeom>
          <a:solidFill>
            <a:srgbClr val="141414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37" name="Text 33"/>
          <p:cNvSpPr/>
          <p:nvPr/>
        </p:nvSpPr>
        <p:spPr>
          <a:xfrm>
            <a:off x="566928" y="4160520"/>
            <a:ext cx="170078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Distribution</a:t>
            </a:r>
            <a:endParaRPr lang="en-US" sz="1150" dirty="0"/>
          </a:p>
        </p:txBody>
      </p:sp>
      <p:sp>
        <p:nvSpPr>
          <p:cNvPr id="38" name="Text 34"/>
          <p:cNvSpPr/>
          <p:nvPr/>
        </p:nvSpPr>
        <p:spPr>
          <a:xfrm>
            <a:off x="2286000" y="4160520"/>
            <a:ext cx="3657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E11D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›</a:t>
            </a:r>
            <a:endParaRPr lang="en-US" sz="2000" dirty="0"/>
          </a:p>
        </p:txBody>
      </p:sp>
      <p:sp>
        <p:nvSpPr>
          <p:cNvPr id="39" name="Shape 35"/>
          <p:cNvSpPr/>
          <p:nvPr/>
        </p:nvSpPr>
        <p:spPr>
          <a:xfrm>
            <a:off x="2651760" y="4160520"/>
            <a:ext cx="1737360" cy="566928"/>
          </a:xfrm>
          <a:prstGeom prst="roundRect">
            <a:avLst>
              <a:gd name="adj" fmla="val 12903"/>
            </a:avLst>
          </a:prstGeom>
          <a:solidFill>
            <a:srgbClr val="141414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40" name="Text 36"/>
          <p:cNvSpPr/>
          <p:nvPr/>
        </p:nvSpPr>
        <p:spPr>
          <a:xfrm>
            <a:off x="2670048" y="4160520"/>
            <a:ext cx="170078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Retail Analytics</a:t>
            </a:r>
            <a:endParaRPr lang="en-US" sz="1150" dirty="0"/>
          </a:p>
        </p:txBody>
      </p:sp>
      <p:sp>
        <p:nvSpPr>
          <p:cNvPr id="41" name="Text 37"/>
          <p:cNvSpPr/>
          <p:nvPr/>
        </p:nvSpPr>
        <p:spPr>
          <a:xfrm>
            <a:off x="4389120" y="4160520"/>
            <a:ext cx="3657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E11D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›</a:t>
            </a:r>
            <a:endParaRPr lang="en-US" sz="2000" dirty="0"/>
          </a:p>
        </p:txBody>
      </p:sp>
      <p:sp>
        <p:nvSpPr>
          <p:cNvPr id="42" name="Shape 38"/>
          <p:cNvSpPr/>
          <p:nvPr/>
        </p:nvSpPr>
        <p:spPr>
          <a:xfrm>
            <a:off x="4754880" y="4160520"/>
            <a:ext cx="1737360" cy="566928"/>
          </a:xfrm>
          <a:prstGeom prst="roundRect">
            <a:avLst>
              <a:gd name="adj" fmla="val 12903"/>
            </a:avLst>
          </a:prstGeom>
          <a:solidFill>
            <a:srgbClr val="141414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43" name="Text 39"/>
          <p:cNvSpPr/>
          <p:nvPr/>
        </p:nvSpPr>
        <p:spPr>
          <a:xfrm>
            <a:off x="4773168" y="4160520"/>
            <a:ext cx="170078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Club App</a:t>
            </a:r>
            <a:endParaRPr lang="en-US" sz="1150" dirty="0"/>
          </a:p>
        </p:txBody>
      </p:sp>
      <p:sp>
        <p:nvSpPr>
          <p:cNvPr id="44" name="Text 40"/>
          <p:cNvSpPr/>
          <p:nvPr/>
        </p:nvSpPr>
        <p:spPr>
          <a:xfrm>
            <a:off x="6492240" y="4160520"/>
            <a:ext cx="3657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E11D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›</a:t>
            </a:r>
            <a:endParaRPr lang="en-US" sz="2000" dirty="0"/>
          </a:p>
        </p:txBody>
      </p:sp>
      <p:sp>
        <p:nvSpPr>
          <p:cNvPr id="45" name="Shape 41"/>
          <p:cNvSpPr/>
          <p:nvPr/>
        </p:nvSpPr>
        <p:spPr>
          <a:xfrm>
            <a:off x="6858000" y="4160520"/>
            <a:ext cx="1737360" cy="566928"/>
          </a:xfrm>
          <a:prstGeom prst="roundRect">
            <a:avLst>
              <a:gd name="adj" fmla="val 12903"/>
            </a:avLst>
          </a:prstGeom>
          <a:solidFill>
            <a:srgbClr val="141414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46" name="Text 42"/>
          <p:cNvSpPr/>
          <p:nvPr/>
        </p:nvSpPr>
        <p:spPr>
          <a:xfrm>
            <a:off x="6876288" y="4160520"/>
            <a:ext cx="170078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Consumer</a:t>
            </a:r>
            <a:endParaRPr lang="en-US" sz="11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hlinkClick r:id="rId1" tooltip="Back to dashboard" action="ppaction://hlinksldjump"/>
          </p:cNvPr>
          <p:cNvSpPr/>
          <p:nvPr/>
        </p:nvSpPr>
        <p:spPr>
          <a:xfrm>
            <a:off x="8613648" y="164592"/>
            <a:ext cx="384048" cy="384048"/>
          </a:xfrm>
          <a:prstGeom prst="ellipse">
            <a:avLst/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</p:spPr>
      </p:sp>
      <p:pic>
        <p:nvPicPr>
          <p:cNvPr id="3" name="Image 0" descr="preencoded.png">
            <a:hlinkClick r:id="rId3" tooltip="Back to dashboard" action="ppaction://hlinksldjump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5088" y="256032"/>
            <a:ext cx="201168" cy="20116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48640" y="310896"/>
            <a:ext cx="7863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E11D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LO1 · IT ACROSS THE VALUE CHAIN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548640" y="585216"/>
            <a:ext cx="7955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1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Smart Factories &amp; Connected Consumers</a:t>
            </a:r>
            <a:endParaRPr lang="en-US" sz="3100" dirty="0"/>
          </a:p>
        </p:txBody>
      </p:sp>
      <p:sp>
        <p:nvSpPr>
          <p:cNvPr id="6" name="Shape 3"/>
          <p:cNvSpPr/>
          <p:nvPr/>
        </p:nvSpPr>
        <p:spPr>
          <a:xfrm>
            <a:off x="548640" y="1627632"/>
            <a:ext cx="3931920" cy="2788920"/>
          </a:xfrm>
          <a:prstGeom prst="roundRect">
            <a:avLst>
              <a:gd name="adj" fmla="val 3279"/>
            </a:avLst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7" name="Shape 4"/>
          <p:cNvSpPr/>
          <p:nvPr/>
        </p:nvSpPr>
        <p:spPr>
          <a:xfrm>
            <a:off x="804672" y="1901952"/>
            <a:ext cx="777240" cy="777240"/>
          </a:xfrm>
          <a:prstGeom prst="ellipse">
            <a:avLst/>
          </a:prstGeom>
          <a:solidFill>
            <a:srgbClr val="E11D2A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6754" y="2104034"/>
            <a:ext cx="373075" cy="373075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691640" y="1920240"/>
            <a:ext cx="26517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Manufacturing Excellence</a:t>
            </a:r>
            <a:endParaRPr lang="en-US" sz="1650" dirty="0"/>
          </a:p>
        </p:txBody>
      </p:sp>
      <p:sp>
        <p:nvSpPr>
          <p:cNvPr id="10" name="Text 6"/>
          <p:cNvSpPr/>
          <p:nvPr/>
        </p:nvSpPr>
        <p:spPr>
          <a:xfrm>
            <a:off x="868680" y="2907792"/>
            <a:ext cx="33832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00000"/>
              </a:lnSpc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IoT sensors track speed, temperature, quality &amp; equipment</a:t>
            </a:r>
            <a:endParaRPr lang="en-US" sz="1350" dirty="0"/>
          </a:p>
          <a:p>
            <a:pPr marL="342900" indent="-342900">
              <a:lnSpc>
                <a:spcPct val="100000"/>
              </a:lnSpc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predicts failures before they occur</a:t>
            </a:r>
            <a:endParaRPr lang="en-US" sz="1350" dirty="0"/>
          </a:p>
          <a:p>
            <a:pPr marL="342900" indent="-342900">
              <a:lnSpc>
                <a:spcPct val="100000"/>
              </a:lnSpc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 downtime · fewer defective diapers</a:t>
            </a:r>
            <a:endParaRPr lang="en-US" sz="1350" dirty="0"/>
          </a:p>
        </p:txBody>
      </p:sp>
      <p:sp>
        <p:nvSpPr>
          <p:cNvPr id="11" name="Shape 7"/>
          <p:cNvSpPr/>
          <p:nvPr/>
        </p:nvSpPr>
        <p:spPr>
          <a:xfrm>
            <a:off x="4736592" y="1627632"/>
            <a:ext cx="3931920" cy="2788920"/>
          </a:xfrm>
          <a:prstGeom prst="roundRect">
            <a:avLst>
              <a:gd name="adj" fmla="val 3279"/>
            </a:avLst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2" name="Shape 8"/>
          <p:cNvSpPr/>
          <p:nvPr/>
        </p:nvSpPr>
        <p:spPr>
          <a:xfrm>
            <a:off x="4992624" y="1901952"/>
            <a:ext cx="777240" cy="777240"/>
          </a:xfrm>
          <a:prstGeom prst="ellipse">
            <a:avLst/>
          </a:prstGeom>
          <a:solidFill>
            <a:srgbClr val="E11D2A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94706" y="2104034"/>
            <a:ext cx="373075" cy="373075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5879592" y="1920240"/>
            <a:ext cx="26517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Consumer Data Integration</a:t>
            </a:r>
            <a:endParaRPr lang="en-US" sz="1650" dirty="0"/>
          </a:p>
        </p:txBody>
      </p:sp>
      <p:sp>
        <p:nvSpPr>
          <p:cNvPr id="15" name="Text 10"/>
          <p:cNvSpPr/>
          <p:nvPr/>
        </p:nvSpPr>
        <p:spPr>
          <a:xfrm>
            <a:off x="5056632" y="2907792"/>
            <a:ext cx="33832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00000"/>
              </a:lnSpc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Pampers Club App: scan, earn rewards, share usage</a:t>
            </a:r>
            <a:endParaRPr lang="en-US" sz="1350" dirty="0"/>
          </a:p>
          <a:p>
            <a:pPr marL="342900" indent="-342900">
              <a:lnSpc>
                <a:spcPct val="100000"/>
              </a:lnSpc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consumer insights to P&amp;G</a:t>
            </a:r>
            <a:endParaRPr lang="en-US" sz="1350" dirty="0"/>
          </a:p>
          <a:p>
            <a:pPr marL="342900" indent="-342900">
              <a:lnSpc>
                <a:spcPct val="100000"/>
              </a:lnSpc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Better inventory planning &amp; supply-chain visibility</a:t>
            </a:r>
            <a:endParaRPr lang="en-US" sz="1350" dirty="0"/>
          </a:p>
        </p:txBody>
      </p:sp>
      <p:sp>
        <p:nvSpPr>
          <p:cNvPr id="16" name="Text 11"/>
          <p:cNvSpPr/>
          <p:nvPr/>
        </p:nvSpPr>
        <p:spPr>
          <a:xfrm>
            <a:off x="548640" y="452628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E11D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Goal of IT:  </a:t>
            </a:r>
            <a:pPr indent="0" marL="0">
              <a:buNone/>
            </a:pPr>
            <a:r>
              <a:rPr lang="en-US" sz="1450" i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increase quality · reduce waste · improve productivity.</a:t>
            </a:r>
            <a:endParaRPr lang="en-US" sz="14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hlinkClick r:id="rId1" tooltip="Back to dashboard" action="ppaction://hlinksldjump"/>
          </p:cNvPr>
          <p:cNvSpPr/>
          <p:nvPr/>
        </p:nvSpPr>
        <p:spPr>
          <a:xfrm>
            <a:off x="8613648" y="164592"/>
            <a:ext cx="384048" cy="384048"/>
          </a:xfrm>
          <a:prstGeom prst="ellipse">
            <a:avLst/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</p:spPr>
      </p:sp>
      <p:pic>
        <p:nvPicPr>
          <p:cNvPr id="3" name="Image 0" descr="preencoded.png">
            <a:hlinkClick r:id="rId3" tooltip="Back to dashboard" action="ppaction://hlinksldjump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5088" y="256032"/>
            <a:ext cx="201168" cy="20116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48640" y="310896"/>
            <a:ext cx="7863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E11D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LO1 · EXAMPLE 3 · SUPPLY CHAIN 3.0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548640" y="585216"/>
            <a:ext cx="7955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1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End-to-End Supply Chain Visibility</a:t>
            </a:r>
            <a:endParaRPr lang="en-US" sz="3100" dirty="0"/>
          </a:p>
        </p:txBody>
      </p:sp>
      <p:sp>
        <p:nvSpPr>
          <p:cNvPr id="6" name="Shape 3"/>
          <p:cNvSpPr/>
          <p:nvPr/>
        </p:nvSpPr>
        <p:spPr>
          <a:xfrm>
            <a:off x="548640" y="1691640"/>
            <a:ext cx="3108960" cy="2788920"/>
          </a:xfrm>
          <a:prstGeom prst="roundRect">
            <a:avLst>
              <a:gd name="adj" fmla="val 3279"/>
            </a:avLst>
          </a:prstGeom>
          <a:solidFill>
            <a:srgbClr val="141414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7" name="Text 4"/>
          <p:cNvSpPr/>
          <p:nvPr/>
        </p:nvSpPr>
        <p:spPr>
          <a:xfrm>
            <a:off x="548640" y="2057400"/>
            <a:ext cx="31089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0" b="1" dirty="0">
                <a:solidFill>
                  <a:srgbClr val="E11D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98%</a:t>
            </a:r>
            <a:endParaRPr lang="en-US" sz="8000" dirty="0"/>
          </a:p>
        </p:txBody>
      </p:sp>
      <p:sp>
        <p:nvSpPr>
          <p:cNvPr id="8" name="Text 5"/>
          <p:cNvSpPr/>
          <p:nvPr/>
        </p:nvSpPr>
        <p:spPr>
          <a:xfrm>
            <a:off x="548640" y="3246120"/>
            <a:ext cx="3108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 on-shelf</a:t>
            </a:r>
            <a:endParaRPr lang="en-US" sz="1500" dirty="0"/>
          </a:p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availability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3886200" y="1691640"/>
            <a:ext cx="4709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3000"/>
              </a:lnSpc>
              <a:buNone/>
            </a:pPr>
            <a:r>
              <a:rPr lang="en-US" sz="15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P&amp;G's Supply Chain 3.0 strategy integrates supplier, manufacturing, warehouse and retail data.</a:t>
            </a:r>
            <a:endParaRPr lang="en-US" sz="1500" dirty="0"/>
          </a:p>
        </p:txBody>
      </p:sp>
      <p:sp>
        <p:nvSpPr>
          <p:cNvPr id="10" name="Shape 7"/>
          <p:cNvSpPr/>
          <p:nvPr/>
        </p:nvSpPr>
        <p:spPr>
          <a:xfrm>
            <a:off x="3931920" y="2606040"/>
            <a:ext cx="548640" cy="548640"/>
          </a:xfrm>
          <a:prstGeom prst="ellipse">
            <a:avLst/>
          </a:prstGeom>
          <a:solidFill>
            <a:srgbClr val="E11D2A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74566" y="2748686"/>
            <a:ext cx="263347" cy="263347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4617720" y="2606040"/>
            <a:ext cx="3931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Lower inventory costs</a:t>
            </a:r>
            <a:endParaRPr lang="en-US" sz="1650" dirty="0"/>
          </a:p>
        </p:txBody>
      </p:sp>
      <p:sp>
        <p:nvSpPr>
          <p:cNvPr id="13" name="Shape 9"/>
          <p:cNvSpPr/>
          <p:nvPr/>
        </p:nvSpPr>
        <p:spPr>
          <a:xfrm>
            <a:off x="3931920" y="3264408"/>
            <a:ext cx="548640" cy="548640"/>
          </a:xfrm>
          <a:prstGeom prst="ellipse">
            <a:avLst/>
          </a:prstGeom>
          <a:solidFill>
            <a:srgbClr val="E11D2A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74566" y="3407054"/>
            <a:ext cx="263347" cy="263347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4617720" y="3264408"/>
            <a:ext cx="3931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Reduced stock-outs</a:t>
            </a:r>
            <a:endParaRPr lang="en-US" sz="1650" dirty="0"/>
          </a:p>
        </p:txBody>
      </p:sp>
      <p:sp>
        <p:nvSpPr>
          <p:cNvPr id="16" name="Shape 11"/>
          <p:cNvSpPr/>
          <p:nvPr/>
        </p:nvSpPr>
        <p:spPr>
          <a:xfrm>
            <a:off x="3931920" y="3922776"/>
            <a:ext cx="548640" cy="548640"/>
          </a:xfrm>
          <a:prstGeom prst="ellipse">
            <a:avLst/>
          </a:prstGeom>
          <a:solidFill>
            <a:srgbClr val="E11D2A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pic>
        <p:nvPicPr>
          <p:cNvPr id="17" name="Image 3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74566" y="4065422"/>
            <a:ext cx="263347" cy="263347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4617720" y="3922776"/>
            <a:ext cx="3931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Faster replenishment decisions</a:t>
            </a:r>
            <a:endParaRPr lang="en-US" sz="1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hlinkClick r:id="rId1" tooltip="Back to dashboard" action="ppaction://hlinksldjump"/>
          </p:cNvPr>
          <p:cNvSpPr/>
          <p:nvPr/>
        </p:nvSpPr>
        <p:spPr>
          <a:xfrm>
            <a:off x="8613648" y="164592"/>
            <a:ext cx="384048" cy="384048"/>
          </a:xfrm>
          <a:prstGeom prst="ellipse">
            <a:avLst/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</p:spPr>
      </p:sp>
      <p:pic>
        <p:nvPicPr>
          <p:cNvPr id="3" name="Image 0" descr="preencoded.png">
            <a:hlinkClick r:id="rId3" tooltip="Back to dashboard" action="ppaction://hlinksldjump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5088" y="256032"/>
            <a:ext cx="201168" cy="20116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640080" y="640080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E11D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ACTIVITY 1  ·  10 MINUTES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640080" y="960120"/>
            <a:ext cx="7955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Value Chain Mapping Exercise</a:t>
            </a:r>
            <a:endParaRPr lang="en-US" sz="3000" dirty="0"/>
          </a:p>
        </p:txBody>
      </p:sp>
      <p:sp>
        <p:nvSpPr>
          <p:cNvPr id="6" name="Text 3"/>
          <p:cNvSpPr/>
          <p:nvPr/>
        </p:nvSpPr>
        <p:spPr>
          <a:xfrm>
            <a:off x="640080" y="1645920"/>
            <a:ext cx="7955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9C9C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teams, identify where IT creates value across each stage: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640080" y="2331720"/>
            <a:ext cx="1371600" cy="1691640"/>
          </a:xfrm>
          <a:prstGeom prst="roundRect">
            <a:avLst>
              <a:gd name="adj" fmla="val 6667"/>
            </a:avLst>
          </a:prstGeom>
          <a:solidFill>
            <a:srgbClr val="1F1F1F"/>
          </a:solidFill>
          <a:ln w="12700">
            <a:solidFill>
              <a:srgbClr val="3A3A3A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8" name="Shape 5"/>
          <p:cNvSpPr/>
          <p:nvPr/>
        </p:nvSpPr>
        <p:spPr>
          <a:xfrm>
            <a:off x="941832" y="2624328"/>
            <a:ext cx="768096" cy="768096"/>
          </a:xfrm>
          <a:prstGeom prst="ellipse">
            <a:avLst/>
          </a:prstGeom>
          <a:solidFill>
            <a:srgbClr val="E11D2A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1537" y="2824033"/>
            <a:ext cx="368686" cy="368686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685800" y="3502152"/>
            <a:ext cx="1280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Procurement</a:t>
            </a:r>
            <a:endParaRPr lang="en-US" sz="1450" dirty="0"/>
          </a:p>
        </p:txBody>
      </p:sp>
      <p:sp>
        <p:nvSpPr>
          <p:cNvPr id="11" name="Shape 7"/>
          <p:cNvSpPr/>
          <p:nvPr/>
        </p:nvSpPr>
        <p:spPr>
          <a:xfrm>
            <a:off x="2286000" y="2331720"/>
            <a:ext cx="1371600" cy="1691640"/>
          </a:xfrm>
          <a:prstGeom prst="roundRect">
            <a:avLst>
              <a:gd name="adj" fmla="val 6667"/>
            </a:avLst>
          </a:prstGeom>
          <a:solidFill>
            <a:srgbClr val="1F1F1F"/>
          </a:solidFill>
          <a:ln w="12700">
            <a:solidFill>
              <a:srgbClr val="3A3A3A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2" name="Shape 8"/>
          <p:cNvSpPr/>
          <p:nvPr/>
        </p:nvSpPr>
        <p:spPr>
          <a:xfrm>
            <a:off x="2587752" y="2624328"/>
            <a:ext cx="768096" cy="768096"/>
          </a:xfrm>
          <a:prstGeom prst="ellipse">
            <a:avLst/>
          </a:prstGeom>
          <a:solidFill>
            <a:srgbClr val="E11D2A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87457" y="2824033"/>
            <a:ext cx="368686" cy="368686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2331720" y="3502152"/>
            <a:ext cx="1280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Manufacturing</a:t>
            </a:r>
            <a:endParaRPr lang="en-US" sz="1450" dirty="0"/>
          </a:p>
        </p:txBody>
      </p:sp>
      <p:sp>
        <p:nvSpPr>
          <p:cNvPr id="15" name="Shape 10"/>
          <p:cNvSpPr/>
          <p:nvPr/>
        </p:nvSpPr>
        <p:spPr>
          <a:xfrm>
            <a:off x="3931920" y="2331720"/>
            <a:ext cx="1371600" cy="1691640"/>
          </a:xfrm>
          <a:prstGeom prst="roundRect">
            <a:avLst>
              <a:gd name="adj" fmla="val 6667"/>
            </a:avLst>
          </a:prstGeom>
          <a:solidFill>
            <a:srgbClr val="1F1F1F"/>
          </a:solidFill>
          <a:ln w="12700">
            <a:solidFill>
              <a:srgbClr val="3A3A3A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6" name="Shape 11"/>
          <p:cNvSpPr/>
          <p:nvPr/>
        </p:nvSpPr>
        <p:spPr>
          <a:xfrm>
            <a:off x="4233672" y="2624328"/>
            <a:ext cx="768096" cy="768096"/>
          </a:xfrm>
          <a:prstGeom prst="ellipse">
            <a:avLst/>
          </a:prstGeom>
          <a:solidFill>
            <a:srgbClr val="E11D2A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pic>
        <p:nvPicPr>
          <p:cNvPr id="17" name="Image 3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33377" y="2824033"/>
            <a:ext cx="368686" cy="368686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3977640" y="3502152"/>
            <a:ext cx="1280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Logistics</a:t>
            </a:r>
            <a:endParaRPr lang="en-US" sz="1450" dirty="0"/>
          </a:p>
        </p:txBody>
      </p:sp>
      <p:sp>
        <p:nvSpPr>
          <p:cNvPr id="19" name="Shape 13"/>
          <p:cNvSpPr/>
          <p:nvPr/>
        </p:nvSpPr>
        <p:spPr>
          <a:xfrm>
            <a:off x="5577840" y="2331720"/>
            <a:ext cx="1371600" cy="1691640"/>
          </a:xfrm>
          <a:prstGeom prst="roundRect">
            <a:avLst>
              <a:gd name="adj" fmla="val 6667"/>
            </a:avLst>
          </a:prstGeom>
          <a:solidFill>
            <a:srgbClr val="1F1F1F"/>
          </a:solidFill>
          <a:ln w="12700">
            <a:solidFill>
              <a:srgbClr val="3A3A3A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0" name="Shape 14"/>
          <p:cNvSpPr/>
          <p:nvPr/>
        </p:nvSpPr>
        <p:spPr>
          <a:xfrm>
            <a:off x="5879592" y="2624328"/>
            <a:ext cx="768096" cy="768096"/>
          </a:xfrm>
          <a:prstGeom prst="ellipse">
            <a:avLst/>
          </a:prstGeom>
          <a:solidFill>
            <a:srgbClr val="E11D2A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pic>
        <p:nvPicPr>
          <p:cNvPr id="21" name="Image 4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79297" y="2824033"/>
            <a:ext cx="368686" cy="368686"/>
          </a:xfrm>
          <a:prstGeom prst="rect">
            <a:avLst/>
          </a:prstGeom>
        </p:spPr>
      </p:pic>
      <p:sp>
        <p:nvSpPr>
          <p:cNvPr id="22" name="Text 15"/>
          <p:cNvSpPr/>
          <p:nvPr/>
        </p:nvSpPr>
        <p:spPr>
          <a:xfrm>
            <a:off x="5623560" y="3502152"/>
            <a:ext cx="1280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Retail</a:t>
            </a:r>
            <a:endParaRPr lang="en-US" sz="1450" dirty="0"/>
          </a:p>
        </p:txBody>
      </p:sp>
      <p:sp>
        <p:nvSpPr>
          <p:cNvPr id="23" name="Shape 16"/>
          <p:cNvSpPr/>
          <p:nvPr/>
        </p:nvSpPr>
        <p:spPr>
          <a:xfrm>
            <a:off x="7223760" y="2331720"/>
            <a:ext cx="1371600" cy="1691640"/>
          </a:xfrm>
          <a:prstGeom prst="roundRect">
            <a:avLst>
              <a:gd name="adj" fmla="val 6667"/>
            </a:avLst>
          </a:prstGeom>
          <a:solidFill>
            <a:srgbClr val="1F1F1F"/>
          </a:solidFill>
          <a:ln w="12700">
            <a:solidFill>
              <a:srgbClr val="3A3A3A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4" name="Shape 17"/>
          <p:cNvSpPr/>
          <p:nvPr/>
        </p:nvSpPr>
        <p:spPr>
          <a:xfrm>
            <a:off x="7525512" y="2624328"/>
            <a:ext cx="768096" cy="768096"/>
          </a:xfrm>
          <a:prstGeom prst="ellipse">
            <a:avLst/>
          </a:prstGeom>
          <a:solidFill>
            <a:srgbClr val="E11D2A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pic>
        <p:nvPicPr>
          <p:cNvPr id="25" name="Image 5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725217" y="2824033"/>
            <a:ext cx="368686" cy="368686"/>
          </a:xfrm>
          <a:prstGeom prst="rect">
            <a:avLst/>
          </a:prstGeom>
        </p:spPr>
      </p:pic>
      <p:sp>
        <p:nvSpPr>
          <p:cNvPr id="26" name="Text 18"/>
          <p:cNvSpPr/>
          <p:nvPr/>
        </p:nvSpPr>
        <p:spPr>
          <a:xfrm>
            <a:off x="7269480" y="3502152"/>
            <a:ext cx="1280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CRM</a:t>
            </a:r>
            <a:endParaRPr lang="en-US" sz="14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hlinkClick r:id="rId1" tooltip="Back to dashboard" action="ppaction://hlinksldjump"/>
          </p:cNvPr>
          <p:cNvSpPr/>
          <p:nvPr/>
        </p:nvSpPr>
        <p:spPr>
          <a:xfrm>
            <a:off x="8613648" y="164592"/>
            <a:ext cx="384048" cy="384048"/>
          </a:xfrm>
          <a:prstGeom prst="ellipse">
            <a:avLst/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</p:spPr>
      </p:sp>
      <p:pic>
        <p:nvPicPr>
          <p:cNvPr id="3" name="Image 0" descr="preencoded.png">
            <a:hlinkClick r:id="rId3" tooltip="Back to dashboard" action="ppaction://hlinksldjump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5088" y="256032"/>
            <a:ext cx="201168" cy="20116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48640" y="310896"/>
            <a:ext cx="7863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E11D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2 · LO2 · ENTERPRISE RESOURCE PLANNING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548640" y="585216"/>
            <a:ext cx="7955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1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ERP Changes — A Demand Spike in Dubai</a:t>
            </a:r>
            <a:endParaRPr lang="en-US" sz="3100" dirty="0"/>
          </a:p>
        </p:txBody>
      </p:sp>
      <p:sp>
        <p:nvSpPr>
          <p:cNvPr id="6" name="Text 3"/>
          <p:cNvSpPr/>
          <p:nvPr/>
        </p:nvSpPr>
        <p:spPr>
          <a:xfrm>
            <a:off x="548640" y="1481328"/>
            <a:ext cx="8046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E11D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ERP </a:t>
            </a:r>
            <a:pPr indent="0" marL="0">
              <a:buNone/>
            </a:pPr>
            <a:r>
              <a:rPr lang="en-US" sz="14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integrates every business function into a single system with one real-time source of truth.</a:t>
            </a:r>
            <a:endParaRPr lang="en-US" sz="1450" dirty="0"/>
          </a:p>
        </p:txBody>
      </p:sp>
      <p:sp>
        <p:nvSpPr>
          <p:cNvPr id="7" name="Shape 4"/>
          <p:cNvSpPr/>
          <p:nvPr/>
        </p:nvSpPr>
        <p:spPr>
          <a:xfrm>
            <a:off x="548640" y="2011680"/>
            <a:ext cx="3931920" cy="2514600"/>
          </a:xfrm>
          <a:prstGeom prst="roundRect">
            <a:avLst>
              <a:gd name="adj" fmla="val 3636"/>
            </a:avLst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8" name="Shape 5"/>
          <p:cNvSpPr/>
          <p:nvPr/>
        </p:nvSpPr>
        <p:spPr>
          <a:xfrm>
            <a:off x="786384" y="2249424"/>
            <a:ext cx="640080" cy="640080"/>
          </a:xfrm>
          <a:prstGeom prst="ellipse">
            <a:avLst/>
          </a:prstGeom>
          <a:solidFill>
            <a:srgbClr val="1A1A1A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2805" y="2415845"/>
            <a:ext cx="307238" cy="307238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554480" y="2322576"/>
            <a:ext cx="2788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spc="100" kern="0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WITHOUT ERP</a:t>
            </a:r>
            <a:endParaRPr lang="en-US" sz="1700" dirty="0"/>
          </a:p>
        </p:txBody>
      </p:sp>
      <p:sp>
        <p:nvSpPr>
          <p:cNvPr id="11" name="Text 7"/>
          <p:cNvSpPr/>
          <p:nvPr/>
        </p:nvSpPr>
        <p:spPr>
          <a:xfrm>
            <a:off x="859536" y="3063240"/>
            <a:ext cx="33832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8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Manufacturing doesn't know demand rose</a:t>
            </a:r>
            <a:endParaRPr lang="en-US" sz="138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8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Warehouse data is delayed</a:t>
            </a:r>
            <a:endParaRPr lang="en-US" sz="138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8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Retailers hit stock-outs</a:t>
            </a:r>
            <a:endParaRPr lang="en-US" sz="1380" dirty="0"/>
          </a:p>
        </p:txBody>
      </p:sp>
      <p:sp>
        <p:nvSpPr>
          <p:cNvPr id="12" name="Shape 8"/>
          <p:cNvSpPr/>
          <p:nvPr/>
        </p:nvSpPr>
        <p:spPr>
          <a:xfrm>
            <a:off x="4736592" y="2011680"/>
            <a:ext cx="3931920" cy="2514600"/>
          </a:xfrm>
          <a:prstGeom prst="roundRect">
            <a:avLst>
              <a:gd name="adj" fmla="val 3636"/>
            </a:avLst>
          </a:prstGeom>
          <a:solidFill>
            <a:srgbClr val="FBEBEC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3" name="Shape 9"/>
          <p:cNvSpPr/>
          <p:nvPr/>
        </p:nvSpPr>
        <p:spPr>
          <a:xfrm>
            <a:off x="4974336" y="2249424"/>
            <a:ext cx="640080" cy="640080"/>
          </a:xfrm>
          <a:prstGeom prst="ellipse">
            <a:avLst/>
          </a:prstGeom>
          <a:solidFill>
            <a:srgbClr val="E11D2A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40757" y="2415845"/>
            <a:ext cx="307238" cy="307238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5742432" y="2322576"/>
            <a:ext cx="2788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spc="100" kern="0" dirty="0">
                <a:solidFill>
                  <a:srgbClr val="E11D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WITH ERP</a:t>
            </a:r>
            <a:endParaRPr lang="en-US" sz="1700" dirty="0"/>
          </a:p>
        </p:txBody>
      </p:sp>
      <p:sp>
        <p:nvSpPr>
          <p:cNvPr id="16" name="Text 11"/>
          <p:cNvSpPr/>
          <p:nvPr/>
        </p:nvSpPr>
        <p:spPr>
          <a:xfrm>
            <a:off x="5047488" y="3063240"/>
            <a:ext cx="33832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8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Retail sales data enters the system</a:t>
            </a:r>
            <a:endParaRPr lang="en-US" sz="138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8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Production adjusts automatically</a:t>
            </a:r>
            <a:endParaRPr lang="en-US" sz="138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8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Inventory updates instantly</a:t>
            </a:r>
            <a:endParaRPr lang="en-US" sz="138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8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Distribution plans are revised</a:t>
            </a:r>
            <a:endParaRPr lang="en-US" sz="138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hlinkClick r:id="rId1" tooltip="Back to dashboard" action="ppaction://hlinksldjump"/>
          </p:cNvPr>
          <p:cNvSpPr/>
          <p:nvPr/>
        </p:nvSpPr>
        <p:spPr>
          <a:xfrm>
            <a:off x="8613648" y="164592"/>
            <a:ext cx="384048" cy="384048"/>
          </a:xfrm>
          <a:prstGeom prst="ellipse">
            <a:avLst/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</p:spPr>
      </p:sp>
      <p:pic>
        <p:nvPicPr>
          <p:cNvPr id="3" name="Image 0" descr="preencoded.png">
            <a:hlinkClick r:id="rId3" tooltip="Back to dashboard" action="ppaction://hlinksldjump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5088" y="256032"/>
            <a:ext cx="201168" cy="20116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48640" y="310896"/>
            <a:ext cx="7863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E11D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LO2 · ONE SYSTEM, FIVE MODULES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548640" y="585216"/>
            <a:ext cx="7955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1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ERP Components &amp; Benefits</a:t>
            </a:r>
            <a:endParaRPr lang="en-US" sz="3100" dirty="0"/>
          </a:p>
        </p:txBody>
      </p:sp>
      <p:sp>
        <p:nvSpPr>
          <p:cNvPr id="6" name="Shape 3"/>
          <p:cNvSpPr/>
          <p:nvPr/>
        </p:nvSpPr>
        <p:spPr>
          <a:xfrm>
            <a:off x="548640" y="1627632"/>
            <a:ext cx="1517904" cy="1554480"/>
          </a:xfrm>
          <a:prstGeom prst="roundRect">
            <a:avLst>
              <a:gd name="adj" fmla="val 5422"/>
            </a:avLst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7" name="Shape 4"/>
          <p:cNvSpPr/>
          <p:nvPr/>
        </p:nvSpPr>
        <p:spPr>
          <a:xfrm>
            <a:off x="978408" y="1828800"/>
            <a:ext cx="658368" cy="658368"/>
          </a:xfrm>
          <a:prstGeom prst="ellipse">
            <a:avLst/>
          </a:prstGeom>
          <a:solidFill>
            <a:srgbClr val="1A1A1A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9584" y="1999976"/>
            <a:ext cx="316017" cy="316017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594360" y="2542032"/>
            <a:ext cx="142646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Procurement</a:t>
            </a:r>
            <a:endParaRPr lang="en-US" sz="1250" dirty="0"/>
          </a:p>
        </p:txBody>
      </p:sp>
      <p:sp>
        <p:nvSpPr>
          <p:cNvPr id="10" name="Text 6"/>
          <p:cNvSpPr/>
          <p:nvPr/>
        </p:nvSpPr>
        <p:spPr>
          <a:xfrm>
            <a:off x="594360" y="2834640"/>
            <a:ext cx="142646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6E6E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Tracks raw materials</a:t>
            </a:r>
            <a:endParaRPr lang="en-US" sz="1050" dirty="0"/>
          </a:p>
        </p:txBody>
      </p:sp>
      <p:sp>
        <p:nvSpPr>
          <p:cNvPr id="11" name="Shape 7"/>
          <p:cNvSpPr/>
          <p:nvPr/>
        </p:nvSpPr>
        <p:spPr>
          <a:xfrm>
            <a:off x="2189988" y="1627632"/>
            <a:ext cx="1517904" cy="1554480"/>
          </a:xfrm>
          <a:prstGeom prst="roundRect">
            <a:avLst>
              <a:gd name="adj" fmla="val 5422"/>
            </a:avLst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2" name="Shape 8"/>
          <p:cNvSpPr/>
          <p:nvPr/>
        </p:nvSpPr>
        <p:spPr>
          <a:xfrm>
            <a:off x="2619756" y="1828800"/>
            <a:ext cx="658368" cy="658368"/>
          </a:xfrm>
          <a:prstGeom prst="ellipse">
            <a:avLst/>
          </a:prstGeom>
          <a:solidFill>
            <a:srgbClr val="1A1A1A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90932" y="1999976"/>
            <a:ext cx="316017" cy="316017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2235708" y="2542032"/>
            <a:ext cx="142646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Manufacturing</a:t>
            </a:r>
            <a:endParaRPr lang="en-US" sz="1250" dirty="0"/>
          </a:p>
        </p:txBody>
      </p:sp>
      <p:sp>
        <p:nvSpPr>
          <p:cNvPr id="15" name="Text 10"/>
          <p:cNvSpPr/>
          <p:nvPr/>
        </p:nvSpPr>
        <p:spPr>
          <a:xfrm>
            <a:off x="2235708" y="2834640"/>
            <a:ext cx="142646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6E6E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Controls schedules</a:t>
            </a:r>
            <a:endParaRPr lang="en-US" sz="1050" dirty="0"/>
          </a:p>
        </p:txBody>
      </p:sp>
      <p:sp>
        <p:nvSpPr>
          <p:cNvPr id="16" name="Shape 11"/>
          <p:cNvSpPr/>
          <p:nvPr/>
        </p:nvSpPr>
        <p:spPr>
          <a:xfrm>
            <a:off x="3831336" y="1627632"/>
            <a:ext cx="1517904" cy="1554480"/>
          </a:xfrm>
          <a:prstGeom prst="roundRect">
            <a:avLst>
              <a:gd name="adj" fmla="val 5422"/>
            </a:avLst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7" name="Shape 12"/>
          <p:cNvSpPr/>
          <p:nvPr/>
        </p:nvSpPr>
        <p:spPr>
          <a:xfrm>
            <a:off x="4261104" y="1828800"/>
            <a:ext cx="658368" cy="658368"/>
          </a:xfrm>
          <a:prstGeom prst="ellipse">
            <a:avLst/>
          </a:prstGeom>
          <a:solidFill>
            <a:srgbClr val="1A1A1A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pic>
        <p:nvPicPr>
          <p:cNvPr id="18" name="Image 3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32280" y="1999976"/>
            <a:ext cx="316017" cy="316017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3877056" y="2542032"/>
            <a:ext cx="142646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Inventory</a:t>
            </a:r>
            <a:endParaRPr lang="en-US" sz="1250" dirty="0"/>
          </a:p>
        </p:txBody>
      </p:sp>
      <p:sp>
        <p:nvSpPr>
          <p:cNvPr id="20" name="Text 14"/>
          <p:cNvSpPr/>
          <p:nvPr/>
        </p:nvSpPr>
        <p:spPr>
          <a:xfrm>
            <a:off x="3877056" y="2834640"/>
            <a:ext cx="142646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6E6E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Monitors stock</a:t>
            </a:r>
            <a:endParaRPr lang="en-US" sz="1050" dirty="0"/>
          </a:p>
        </p:txBody>
      </p:sp>
      <p:sp>
        <p:nvSpPr>
          <p:cNvPr id="21" name="Shape 15"/>
          <p:cNvSpPr/>
          <p:nvPr/>
        </p:nvSpPr>
        <p:spPr>
          <a:xfrm>
            <a:off x="5472684" y="1627632"/>
            <a:ext cx="1517904" cy="1554480"/>
          </a:xfrm>
          <a:prstGeom prst="roundRect">
            <a:avLst>
              <a:gd name="adj" fmla="val 5422"/>
            </a:avLst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2" name="Shape 16"/>
          <p:cNvSpPr/>
          <p:nvPr/>
        </p:nvSpPr>
        <p:spPr>
          <a:xfrm>
            <a:off x="5902452" y="1828800"/>
            <a:ext cx="658368" cy="658368"/>
          </a:xfrm>
          <a:prstGeom prst="ellipse">
            <a:avLst/>
          </a:prstGeom>
          <a:solidFill>
            <a:srgbClr val="1A1A1A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pic>
        <p:nvPicPr>
          <p:cNvPr id="23" name="Image 4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73628" y="1999976"/>
            <a:ext cx="316017" cy="316017"/>
          </a:xfrm>
          <a:prstGeom prst="rect">
            <a:avLst/>
          </a:prstGeom>
        </p:spPr>
      </p:pic>
      <p:sp>
        <p:nvSpPr>
          <p:cNvPr id="24" name="Text 17"/>
          <p:cNvSpPr/>
          <p:nvPr/>
        </p:nvSpPr>
        <p:spPr>
          <a:xfrm>
            <a:off x="5518404" y="2542032"/>
            <a:ext cx="142646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Finance</a:t>
            </a:r>
            <a:endParaRPr lang="en-US" sz="1250" dirty="0"/>
          </a:p>
        </p:txBody>
      </p:sp>
      <p:sp>
        <p:nvSpPr>
          <p:cNvPr id="25" name="Text 18"/>
          <p:cNvSpPr/>
          <p:nvPr/>
        </p:nvSpPr>
        <p:spPr>
          <a:xfrm>
            <a:off x="5518404" y="2834640"/>
            <a:ext cx="142646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6E6E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Costs &amp; profitability</a:t>
            </a:r>
            <a:endParaRPr lang="en-US" sz="1050" dirty="0"/>
          </a:p>
        </p:txBody>
      </p:sp>
      <p:sp>
        <p:nvSpPr>
          <p:cNvPr id="26" name="Shape 19"/>
          <p:cNvSpPr/>
          <p:nvPr/>
        </p:nvSpPr>
        <p:spPr>
          <a:xfrm>
            <a:off x="7114032" y="1627632"/>
            <a:ext cx="1517904" cy="1554480"/>
          </a:xfrm>
          <a:prstGeom prst="roundRect">
            <a:avLst>
              <a:gd name="adj" fmla="val 5422"/>
            </a:avLst>
          </a:prstGeom>
          <a:solidFill>
            <a:srgbClr val="F5F5F4"/>
          </a:solidFill>
          <a:ln w="12700">
            <a:solidFill>
              <a:srgbClr val="E3E3E1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7" name="Shape 20"/>
          <p:cNvSpPr/>
          <p:nvPr/>
        </p:nvSpPr>
        <p:spPr>
          <a:xfrm>
            <a:off x="7543800" y="1828800"/>
            <a:ext cx="658368" cy="658368"/>
          </a:xfrm>
          <a:prstGeom prst="ellipse">
            <a:avLst/>
          </a:prstGeom>
          <a:solidFill>
            <a:srgbClr val="1A1A1A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pic>
        <p:nvPicPr>
          <p:cNvPr id="28" name="Image 5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714976" y="1999976"/>
            <a:ext cx="316017" cy="316017"/>
          </a:xfrm>
          <a:prstGeom prst="rect">
            <a:avLst/>
          </a:prstGeom>
        </p:spPr>
      </p:pic>
      <p:sp>
        <p:nvSpPr>
          <p:cNvPr id="29" name="Text 21"/>
          <p:cNvSpPr/>
          <p:nvPr/>
        </p:nvSpPr>
        <p:spPr>
          <a:xfrm>
            <a:off x="7159752" y="2542032"/>
            <a:ext cx="142646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Sales</a:t>
            </a:r>
            <a:endParaRPr lang="en-US" sz="1250" dirty="0"/>
          </a:p>
        </p:txBody>
      </p:sp>
      <p:sp>
        <p:nvSpPr>
          <p:cNvPr id="30" name="Text 22"/>
          <p:cNvSpPr/>
          <p:nvPr/>
        </p:nvSpPr>
        <p:spPr>
          <a:xfrm>
            <a:off x="7159752" y="2834640"/>
            <a:ext cx="142646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6E6E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Retailer demand</a:t>
            </a:r>
            <a:endParaRPr lang="en-US" sz="1050" dirty="0"/>
          </a:p>
        </p:txBody>
      </p:sp>
      <p:sp>
        <p:nvSpPr>
          <p:cNvPr id="31" name="Shape 23"/>
          <p:cNvSpPr/>
          <p:nvPr/>
        </p:nvSpPr>
        <p:spPr>
          <a:xfrm>
            <a:off x="548640" y="3383280"/>
            <a:ext cx="8046720" cy="1143000"/>
          </a:xfrm>
          <a:prstGeom prst="roundRect">
            <a:avLst>
              <a:gd name="adj" fmla="val 8000"/>
            </a:avLst>
          </a:prstGeom>
          <a:solidFill>
            <a:srgbClr val="FBEBEC"/>
          </a:solidFill>
          <a:ln w="12700">
            <a:solidFill>
              <a:srgbClr val="F2C9CC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32" name="Text 24"/>
          <p:cNvSpPr/>
          <p:nvPr/>
        </p:nvSpPr>
        <p:spPr>
          <a:xfrm>
            <a:off x="777240" y="3529584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E11D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BENEFITS FOR PAMPERS</a:t>
            </a:r>
            <a:endParaRPr lang="en-US" sz="1200" dirty="0"/>
          </a:p>
        </p:txBody>
      </p:sp>
      <p:sp>
        <p:nvSpPr>
          <p:cNvPr id="33" name="Text 25"/>
          <p:cNvSpPr/>
          <p:nvPr/>
        </p:nvSpPr>
        <p:spPr>
          <a:xfrm>
            <a:off x="777240" y="3840480"/>
            <a:ext cx="7589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5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Single source of truth   ·   </a:t>
            </a:r>
            <a:pPr indent="0" marL="0">
              <a:lnSpc>
                <a:spcPct val="105000"/>
              </a:lnSpc>
              <a:buNone/>
            </a:pPr>
            <a:r>
              <a:rPr lang="en-US" sz="15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visibility   ·   </a:t>
            </a:r>
            <a:pPr indent="0" marL="0">
              <a:lnSpc>
                <a:spcPct val="105000"/>
              </a:lnSpc>
              <a:buNone/>
            </a:pPr>
            <a:r>
              <a:rPr lang="en-US" sz="15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Improved planning   ·   </a:t>
            </a:r>
            <a:pPr indent="0" marL="0">
              <a:lnSpc>
                <a:spcPct val="105000"/>
              </a:lnSpc>
              <a:buNone/>
            </a:pPr>
            <a:r>
              <a:rPr lang="en-US" sz="15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Reduced inventory   ·   </a:t>
            </a:r>
            <a:pPr indent="0" marL="0">
              <a:lnSpc>
                <a:spcPct val="105000"/>
              </a:lnSpc>
              <a:buNone/>
            </a:pPr>
            <a:r>
              <a:rPr lang="en-US" sz="15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Faster decisions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Value Chain Excellence — Pampers</dc:title>
  <dc:subject>PptxGenJS Presentation</dc:subject>
  <dc:creator>Aziz Saif</dc:creator>
  <cp:lastModifiedBy>Aziz Saif</cp:lastModifiedBy>
  <cp:revision>1</cp:revision>
  <dcterms:created xsi:type="dcterms:W3CDTF">2026-06-20T08:33:36Z</dcterms:created>
  <dcterms:modified xsi:type="dcterms:W3CDTF">2026-06-20T08:33:36Z</dcterms:modified>
</cp:coreProperties>
</file>