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0B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05156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300" kern="0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BSC · VALUE CHAIN MANAGEMENT (UAE)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0080" y="1691640"/>
            <a:ext cx="731520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Process Design, Logistics &amp; Global Supply Chain Management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640080" y="411480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i="1" dirty="0">
                <a:solidFill>
                  <a:srgbClr val="E7DCC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value chains are analysed, connected and managed across the world — LO3, LO4 &amp; LO5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8677656" y="1316736"/>
            <a:ext cx="2944368" cy="3767328"/>
          </a:xfrm>
          <a:prstGeom prst="rect">
            <a:avLst/>
          </a:prstGeom>
          <a:solidFill>
            <a:srgbClr val="C45A3D"/>
          </a:solidFill>
          <a:ln/>
        </p:spPr>
      </p:sp>
      <p:pic>
        <p:nvPicPr>
          <p:cNvPr id="7" name="Image 0" descr="aftab/assets/aftab-portrai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8732520" y="1371600"/>
            <a:ext cx="2834640" cy="36576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412480" y="516636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Dr. Aftab Ahmad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8412480" y="5532120"/>
            <a:ext cx="3474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spc="200" kern="0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July 2026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Logistics — the six rights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E8EEDF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🚚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845820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A4452C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 plans, implements and controls the movement and storage of goods, services and information.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connects every stage: supplier → procurement → production → distribution → retailer → customer.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Without logistics, the entire value chain fails.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Procurement logistics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2E7DE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📦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260604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B8862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Supplier selection, purchasing, transport, receiving, warehousing, inventory control.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Emirates Flight Catering imports ingredients from many countries so meals are never missing.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Tesla sources batteries, lithium and electronics globally — facing supplier delays, currency swings and political risk.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Production logistics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4EDE2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🏭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845820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C45A3D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Material handling, machine scheduling, production planning, quality control.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water plant flows: raw material → bottle production → filling → packaging → storage.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Almarai's UAE operations schedule production to meet supermarket demand with minimum waste.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Distribution — and the road back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BE9E2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🔄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260604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D9A86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Distribution: warehousing, transport, order processing, retail delivery — Noon Express runs warehouse → sorting → vehicle → customer.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Amazon Prime adds automated warehouses, AI routing and drone trials.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Reverse logistics handles returns, repairs and recycling — Apple collects old iPhones for materials recovery.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is Dubai a world logistics hub?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-college-07june2026/images/05-bur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DP World integrates ports, warehouses, shipping, customs, road transport and digital tracking into one ecosystem.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 is cross-functional — it links marketing, finance, procurement, operations, sales and service.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Coordination creates economies of scale, scope and value (Emirates Flight Catering, Majid Al Futtaim, Amazon Prime).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Global supply chain management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-college-07june2026/images/03-ua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Raw materials → components → factory → warehouse → distributor → retailer → customer, spread across the globe.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Firms globalize for lower costs, skilled labour, new markets, tax advantages and resources.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Majid Al Futtaim imports, stores in UAE distribution centres, and supplies Carrefour across the Middle East.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 one link breaks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2E7DE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⚠️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845820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B8862F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risks: political instability, trade wars, disasters, pandemics, cyber attacks, climate, exchange rates.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Factory shutdowns in China during COVID-19 disrupted manufacturing worldwide.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answer is resilience: multiple suppliers, safety stock, nearshoring and regional warehouses.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Five trends shaping tomorrow's chains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4EDE2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🚀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260604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C45A3D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chains (AI, IoT, blockchain — DP World tracks containers with AI) and automation (Amazon Robotics).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Sustainability: green logistics, EVs and Masdar-backed Net Zero initiatives in the UAE.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E-commerce growth drives last-mile logistics for Noon, Amazon UAE, Talabat and Careem — while DP World operates in 70+ countries.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E0B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" y="1499616"/>
            <a:ext cx="2944368" cy="3767328"/>
          </a:xfrm>
          <a:prstGeom prst="rect">
            <a:avLst/>
          </a:prstGeom>
          <a:solidFill>
            <a:srgbClr val="C45A3D"/>
          </a:solidFill>
          <a:ln/>
        </p:spPr>
      </p:sp>
      <p:pic>
        <p:nvPicPr>
          <p:cNvPr id="4" name="Image 0" descr="aftab/assets/aftab-portrai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914400" y="1554480"/>
            <a:ext cx="2834640" cy="3657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297680" y="1737360"/>
            <a:ext cx="71323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</a:t>
            </a:r>
            <a:endParaRPr lang="en-US" sz="4000" dirty="0"/>
          </a:p>
        </p:txBody>
      </p:sp>
      <p:sp>
        <p:nvSpPr>
          <p:cNvPr id="6" name="Text 3"/>
          <p:cNvSpPr/>
          <p:nvPr/>
        </p:nvSpPr>
        <p:spPr>
          <a:xfrm>
            <a:off x="4297680" y="2834640"/>
            <a:ext cx="713232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2000" i="1" dirty="0">
                <a:solidFill>
                  <a:srgbClr val="E7DCC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the tutorial: draw the value chain of Noon UAE, mark where value is created, and suggest three strategies a UAE retailer could use to build supply chain resilience after a global disruption.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4297680" y="4846320"/>
            <a:ext cx="7132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D9A86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Dr. Aftab Ahmad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One iPhone, five countries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4EDE2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🌍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845820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C45A3D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value chain is every activity that creates value — from raw materials to delivery.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Apple designs in the USA, sources chips from Taiwan, displays from South Korea, assembles in China and India.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Today companies compete as entire supply chains, not as single firms.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you will be able to do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BE9E2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🎯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260604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D9A86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LO3 — Apply process analysis and evaluation tools to improve value chain performance.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LO4 — Explain how procurement, production and distribution logistics integrate across the chain.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LO5 — Analyse the evolution of global supply chains and evaluate the trends reshaping them.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Tool 1 — Process mapping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6ECD8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🗺️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845820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7A8C5C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visual map of inputs, activities, decision points and outputs.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Emirates passenger journey: booking → check-in → security → boarding → flight → baggage → feedback.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Dubai International maps passenger flow to cut peak-season waiting; Amazon maps every warehouse step to enable same-day delivery.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Tool 2 — Value stream mapping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E8EEDF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🔍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260604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A4452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activity is either value-added (assembly, packaging) or waste (waiting, storage).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smartphone manufacturing, waiting for a machine adds zero value — Lean removes it.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Jebel Ali Free Zone companies use Lean to cut warehouse delays.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Tools 3 &amp; 4 — Flowcharts and benchmarking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-college-07june2026/images/08-boardroo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Flowcharts show the operation sequence — supplier → warehouse → factory → distributor → retailer → customer — and expose duplicate work.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Benchmarking compares your delivery time, inventory turnover and satisfaction with industry leaders.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UAE supermarket benchmarks against Carrefour UAE; Toyota benchmarks quality worldwide.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Tool 5 — KPIs: what gets measured improves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4EDE2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📈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260604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C45A3D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Delivery time · inventory turnover · order accuracy · customer satisfaction · cost per unit · defect rate.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Noon tracks delivery success, order completion and customer ratings daily.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KPIs turn 'we feel slow' into 'delivery time rose 12% — fix the sorting step'.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Tools 6 &amp; 7 — SWOT and reengineering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0" y="1600200"/>
            <a:ext cx="5212080" cy="4572000"/>
          </a:xfrm>
          <a:prstGeom prst="roundRect">
            <a:avLst>
              <a:gd name="adj" fmla="val 3600"/>
            </a:avLst>
          </a:prstGeom>
          <a:solidFill>
            <a:srgbClr val="FBE9E2"/>
          </a:solidFill>
          <a:ln w="12700">
            <a:solidFill>
              <a:srgbClr val="E4DD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0" y="1600200"/>
            <a:ext cx="521208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♻️</a:t>
            </a:r>
            <a:endParaRPr lang="en-US" sz="15000" dirty="0"/>
          </a:p>
        </p:txBody>
      </p:sp>
      <p:sp>
        <p:nvSpPr>
          <p:cNvPr id="6" name="Shape 4"/>
          <p:cNvSpPr/>
          <p:nvPr/>
        </p:nvSpPr>
        <p:spPr>
          <a:xfrm>
            <a:off x="8458200" y="5669280"/>
            <a:ext cx="1097280" cy="109728"/>
          </a:xfrm>
          <a:prstGeom prst="roundRect">
            <a:avLst>
              <a:gd name="adj" fmla="val 50000"/>
            </a:avLst>
          </a:prstGeom>
          <a:solidFill>
            <a:srgbClr val="D9A86C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SWOT for a UAE logistics firm: strength = location; weakness = high costs; opportunity = e-commerce; threat = global competition.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Process Reengineering redesigns workflows entirely instead of patching them.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Banks moved from branches to digital banking; UAE Pass digitized government services and cut the paperwork.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Class activity — map Talabat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-college-07june2026/images/13-classroo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Draw Talabat's chain from restaurant partner to your door.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 the value-added activities, the waste, and the bottlenecks.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Propose the improvements you would make first — and defend them.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Design, Logistics &amp; Global Supply Chain Management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Dr. Aftab Ahmad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Design, Logistics &amp; Global Supply Chain Management</dc:title>
  <dc:subject>PptxGenJS Presentation</dc:subject>
  <dc:creator>Dr. Aftab Ahmad</dc:creator>
  <cp:lastModifiedBy>Dr. Aftab Ahmad</cp:lastModifiedBy>
  <cp:revision>1</cp:revision>
  <dcterms:created xsi:type="dcterms:W3CDTF">2026-07-10T18:12:45Z</dcterms:created>
  <dcterms:modified xsi:type="dcterms:W3CDTF">2026-07-10T18:12:45Z</dcterms:modified>
</cp:coreProperties>
</file>