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10-1.png"/><Relationship Id="rId4" Type="http://schemas.openxmlformats.org/officeDocument/2006/relationships/image" Target="../media/image-10-2.png"/><Relationship Id="rId5" Type="http://schemas.openxmlformats.org/officeDocument/2006/relationships/image" Target="../media/image-10-3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11-1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12-1.png"/><Relationship Id="rId4" Type="http://schemas.openxmlformats.org/officeDocument/2006/relationships/image" Target="../media/image-12-2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13-1.png"/><Relationship Id="rId4" Type="http://schemas.openxmlformats.org/officeDocument/2006/relationships/image" Target="../media/image-13-2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" Target="slide3.xml"/><Relationship Id="rId3" Type="http://schemas.openxmlformats.org/officeDocument/2006/relationships/slide" Target="slide3.xml"/><Relationship Id="rId4" Type="http://schemas.openxmlformats.org/officeDocument/2006/relationships/slide" Target="slide4.xml"/><Relationship Id="rId6" Type="http://schemas.openxmlformats.org/officeDocument/2006/relationships/slide" Target="slide4.xml"/><Relationship Id="rId7" Type="http://schemas.openxmlformats.org/officeDocument/2006/relationships/slide" Target="slide6.xml"/><Relationship Id="rId9" Type="http://schemas.openxmlformats.org/officeDocument/2006/relationships/slide" Target="slide6.xml"/><Relationship Id="rId10" Type="http://schemas.openxmlformats.org/officeDocument/2006/relationships/slide" Target="slide7.xml"/><Relationship Id="rId12" Type="http://schemas.openxmlformats.org/officeDocument/2006/relationships/slide" Target="slide7.xml"/><Relationship Id="rId13" Type="http://schemas.openxmlformats.org/officeDocument/2006/relationships/slide" Target="slide9.xml"/><Relationship Id="rId15" Type="http://schemas.openxmlformats.org/officeDocument/2006/relationships/slide" Target="slide9.xml"/><Relationship Id="rId16" Type="http://schemas.openxmlformats.org/officeDocument/2006/relationships/slide" Target="slide10.xml"/><Relationship Id="rId18" Type="http://schemas.openxmlformats.org/officeDocument/2006/relationships/slide" Target="slide10.xml"/><Relationship Id="rId2" Type="http://schemas.openxmlformats.org/officeDocument/2006/relationships/image" Target="../media/image-2-1.png"/><Relationship Id="rId5" Type="http://schemas.openxmlformats.org/officeDocument/2006/relationships/image" Target="../media/image-2-2.png"/><Relationship Id="rId8" Type="http://schemas.openxmlformats.org/officeDocument/2006/relationships/image" Target="../media/image-2-3.png"/><Relationship Id="rId11" Type="http://schemas.openxmlformats.org/officeDocument/2006/relationships/image" Target="../media/image-2-4.png"/><Relationship Id="rId14" Type="http://schemas.openxmlformats.org/officeDocument/2006/relationships/image" Target="../media/image-2-5.png"/><Relationship Id="rId17" Type="http://schemas.openxmlformats.org/officeDocument/2006/relationships/image" Target="../media/image-2-6.pn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3-1.png"/><Relationship Id="rId4" Type="http://schemas.openxmlformats.org/officeDocument/2006/relationships/image" Target="../media/image-3-2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4-1.png"/><Relationship Id="rId4" Type="http://schemas.openxmlformats.org/officeDocument/2006/relationships/image" Target="../media/image-4-2.png"/><Relationship Id="rId5" Type="http://schemas.openxmlformats.org/officeDocument/2006/relationships/image" Target="../media/image-4-3.png"/><Relationship Id="rId6" Type="http://schemas.openxmlformats.org/officeDocument/2006/relationships/image" Target="../media/image-4-4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5-1.png"/><Relationship Id="rId4" Type="http://schemas.openxmlformats.org/officeDocument/2006/relationships/image" Target="../media/image-5-2.png"/><Relationship Id="rId5" Type="http://schemas.openxmlformats.org/officeDocument/2006/relationships/image" Target="../media/image-5-3.png"/><Relationship Id="rId6" Type="http://schemas.openxmlformats.org/officeDocument/2006/relationships/image" Target="../media/image-5-4.png"/><Relationship Id="rId7" Type="http://schemas.openxmlformats.org/officeDocument/2006/relationships/image" Target="../media/image-5-5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6-1.png"/><Relationship Id="rId4" Type="http://schemas.openxmlformats.org/officeDocument/2006/relationships/image" Target="../media/image-6-2.png"/><Relationship Id="rId5" Type="http://schemas.openxmlformats.org/officeDocument/2006/relationships/image" Target="../media/image-6-3.png"/><Relationship Id="rId6" Type="http://schemas.openxmlformats.org/officeDocument/2006/relationships/image" Target="../media/image-6-4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7-1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8-1.png"/><Relationship Id="rId4" Type="http://schemas.openxmlformats.org/officeDocument/2006/relationships/image" Target="../media/image-8-2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9-1.png"/><Relationship Id="rId4" Type="http://schemas.openxmlformats.org/officeDocument/2006/relationships/image" Target="../media/image-9-2.png"/><Relationship Id="rId5" Type="http://schemas.openxmlformats.org/officeDocument/2006/relationships/image" Target="../media/image-9-3.png"/><Relationship Id="rId6" Type="http://schemas.openxmlformats.org/officeDocument/2006/relationships/image" Target="../media/image-9-4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9C9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MBA  •  VALUE CHAIN MANAGEMENT  •  LECTURE</a:t>
            </a:r>
            <a:endParaRPr lang="en-US" sz="1300" dirty="0"/>
          </a:p>
        </p:txBody>
      </p:sp>
      <p:sp>
        <p:nvSpPr>
          <p:cNvPr id="3" name="Shape 1"/>
          <p:cNvSpPr/>
          <p:nvPr/>
        </p:nvSpPr>
        <p:spPr>
          <a:xfrm>
            <a:off x="640080" y="1143000"/>
            <a:ext cx="1051560" cy="1051560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71600"/>
            <a:ext cx="594360" cy="5943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21792" y="2286000"/>
            <a:ext cx="8046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Is Technology Making the Value Chain</a:t>
            </a:r>
            <a:endParaRPr lang="en-US" sz="3800" dirty="0"/>
          </a:p>
          <a:p>
            <a:pPr indent="0" marL="0">
              <a:lnSpc>
                <a:spcPct val="102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More Human or Less Human?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640080" y="379476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C9C9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transition from </a:t>
            </a:r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4.0</a:t>
            </a:r>
            <a:pPr indent="0" marL="0">
              <a:buNone/>
            </a:pPr>
            <a:r>
              <a:rPr lang="en-US" sz="1900" b="1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→  </a:t>
            </a:r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5.0</a:t>
            </a:r>
            <a:endParaRPr lang="en-US" sz="1900" dirty="0"/>
          </a:p>
        </p:txBody>
      </p:sp>
      <p:sp>
        <p:nvSpPr>
          <p:cNvPr id="7" name="Text 4"/>
          <p:cNvSpPr/>
          <p:nvPr/>
        </p:nvSpPr>
        <p:spPr>
          <a:xfrm>
            <a:off x="640080" y="45262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Az·z  Sa·f   |   azizsaif.com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310896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CLASSROOM DEBATE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585216"/>
            <a:ext cx="7955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Two Teams, One Question</a:t>
            </a:r>
            <a:endParaRPr lang="en-US" sz="3100" dirty="0"/>
          </a:p>
        </p:txBody>
      </p:sp>
      <p:sp>
        <p:nvSpPr>
          <p:cNvPr id="6" name="Shape 3"/>
          <p:cNvSpPr/>
          <p:nvPr/>
        </p:nvSpPr>
        <p:spPr>
          <a:xfrm>
            <a:off x="548640" y="1645920"/>
            <a:ext cx="3931920" cy="2788920"/>
          </a:xfrm>
          <a:prstGeom prst="roundRect">
            <a:avLst>
              <a:gd name="adj" fmla="val 3279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804672" y="1920240"/>
            <a:ext cx="777240" cy="777240"/>
          </a:xfrm>
          <a:prstGeom prst="ellipse">
            <a:avLst/>
          </a:prstGeom>
          <a:solidFill>
            <a:srgbClr val="1A1A1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6754" y="2122322"/>
            <a:ext cx="373075" cy="373075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691640" y="1956816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A</a:t>
            </a:r>
            <a:endParaRPr lang="en-US" sz="1300" dirty="0"/>
          </a:p>
        </p:txBody>
      </p:sp>
      <p:sp>
        <p:nvSpPr>
          <p:cNvPr id="10" name="Text 6"/>
          <p:cNvSpPr/>
          <p:nvPr/>
        </p:nvSpPr>
        <p:spPr>
          <a:xfrm>
            <a:off x="1691640" y="2249424"/>
            <a:ext cx="2606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Technology is making value chains LESS human</a:t>
            </a:r>
            <a:endParaRPr lang="en-US" sz="1550" dirty="0"/>
          </a:p>
        </p:txBody>
      </p:sp>
      <p:sp>
        <p:nvSpPr>
          <p:cNvPr id="11" name="Text 7"/>
          <p:cNvSpPr/>
          <p:nvPr/>
        </p:nvSpPr>
        <p:spPr>
          <a:xfrm>
            <a:off x="868680" y="3200400"/>
            <a:ext cx="33832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 losses</a:t>
            </a:r>
            <a:endParaRPr lang="en-US" sz="14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replacing decision-making</a:t>
            </a:r>
            <a:endParaRPr lang="en-US" sz="14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 of service roles</a:t>
            </a:r>
            <a:endParaRPr lang="en-US" sz="1450" dirty="0"/>
          </a:p>
        </p:txBody>
      </p:sp>
      <p:sp>
        <p:nvSpPr>
          <p:cNvPr id="12" name="Shape 8"/>
          <p:cNvSpPr/>
          <p:nvPr/>
        </p:nvSpPr>
        <p:spPr>
          <a:xfrm>
            <a:off x="4736592" y="1645920"/>
            <a:ext cx="3931920" cy="2788920"/>
          </a:xfrm>
          <a:prstGeom prst="roundRect">
            <a:avLst>
              <a:gd name="adj" fmla="val 3279"/>
            </a:avLst>
          </a:prstGeom>
          <a:solidFill>
            <a:srgbClr val="FBEBEC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4992624" y="1920240"/>
            <a:ext cx="777240" cy="777240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94706" y="2122322"/>
            <a:ext cx="373075" cy="373075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5879592" y="1956816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B</a:t>
            </a:r>
            <a:endParaRPr lang="en-US" sz="1300" dirty="0"/>
          </a:p>
        </p:txBody>
      </p:sp>
      <p:sp>
        <p:nvSpPr>
          <p:cNvPr id="16" name="Text 11"/>
          <p:cNvSpPr/>
          <p:nvPr/>
        </p:nvSpPr>
        <p:spPr>
          <a:xfrm>
            <a:off x="5879592" y="2249424"/>
            <a:ext cx="2606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Technology is making value chains MORE human</a:t>
            </a:r>
            <a:endParaRPr lang="en-US" sz="1550" dirty="0"/>
          </a:p>
        </p:txBody>
      </p:sp>
      <p:sp>
        <p:nvSpPr>
          <p:cNvPr id="17" name="Text 12"/>
          <p:cNvSpPr/>
          <p:nvPr/>
        </p:nvSpPr>
        <p:spPr>
          <a:xfrm>
            <a:off x="5056632" y="3200400"/>
            <a:ext cx="33832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Removal of repetitive work</a:t>
            </a:r>
            <a:endParaRPr lang="en-US" sz="14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Enhanced creativity</a:t>
            </a:r>
            <a:endParaRPr lang="en-US" sz="14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safety &amp; customization</a:t>
            </a:r>
            <a:endParaRPr lang="en-US" sz="14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640080" y="1143000"/>
            <a:ext cx="7955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2700" b="1" dirty="0">
                <a:solidFill>
                  <a:srgbClr val="BFBFB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real question is not</a:t>
            </a:r>
            <a:endParaRPr lang="en-US" sz="2700" dirty="0"/>
          </a:p>
          <a:p>
            <a:pPr indent="0" marL="0">
              <a:lnSpc>
                <a:spcPct val="102000"/>
              </a:lnSpc>
              <a:buNone/>
            </a:pPr>
            <a:r>
              <a:rPr lang="en-US" sz="2700" b="1" dirty="0">
                <a:solidFill>
                  <a:srgbClr val="BFBFB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“more human or less human?”</a:t>
            </a:r>
            <a:endParaRPr lang="en-US" sz="2700" dirty="0"/>
          </a:p>
        </p:txBody>
      </p:sp>
      <p:sp>
        <p:nvSpPr>
          <p:cNvPr id="6" name="Text 3"/>
          <p:cNvSpPr/>
          <p:nvPr/>
        </p:nvSpPr>
        <p:spPr>
          <a:xfrm>
            <a:off x="640080" y="2331720"/>
            <a:ext cx="7955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2200" dirty="0">
                <a:solidFill>
                  <a:srgbClr val="BFBFB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It is:  </a:t>
            </a:r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“Are organizations using technology to replace people, or to empower them?”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640080" y="3520440"/>
            <a:ext cx="7955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dirty="0">
                <a:solidFill>
                  <a:srgbClr val="BFBF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4.0 mindset → </a:t>
            </a:r>
            <a:pPr indent="0" marL="0">
              <a:lnSpc>
                <a:spcPct val="110000"/>
              </a:lnSpc>
              <a:buNone/>
            </a:pPr>
            <a:r>
              <a:rPr lang="en-US" sz="15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become less human.</a:t>
            </a:r>
            <a:pPr indent="0" marL="0">
              <a:lnSpc>
                <a:spcPct val="110000"/>
              </a:lnSpc>
              <a:buNone/>
            </a:pPr>
            <a:r>
              <a:rPr lang="en-US" sz="1550" dirty="0">
                <a:solidFill>
                  <a:srgbClr val="BFBF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 Industry 5.0 mindset → </a:t>
            </a:r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productive, sustainable, resilient and human-centered.</a:t>
            </a:r>
            <a:endParaRPr lang="en-US" sz="15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548640" y="868680"/>
            <a:ext cx="1005840" cy="1005840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5" name="Image 1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58" y="1130198"/>
            <a:ext cx="482803" cy="482803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83080" y="96012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</a:t>
            </a:r>
            <a:endParaRPr lang="en-US" sz="1400" dirty="0"/>
          </a:p>
        </p:txBody>
      </p:sp>
      <p:sp>
        <p:nvSpPr>
          <p:cNvPr id="7" name="Text 3"/>
          <p:cNvSpPr/>
          <p:nvPr/>
        </p:nvSpPr>
        <p:spPr>
          <a:xfrm>
            <a:off x="1783080" y="1280160"/>
            <a:ext cx="6766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3000"/>
              </a:lnSpc>
              <a:buNone/>
            </a:pPr>
            <a:r>
              <a:rPr lang="en-US" sz="24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Future competitive advantage will not come from having the most technology.</a:t>
            </a:r>
            <a:endParaRPr lang="en-US" sz="2400" dirty="0"/>
          </a:p>
        </p:txBody>
      </p:sp>
      <p:sp>
        <p:nvSpPr>
          <p:cNvPr id="8" name="Shape 4"/>
          <p:cNvSpPr/>
          <p:nvPr/>
        </p:nvSpPr>
        <p:spPr>
          <a:xfrm>
            <a:off x="548640" y="2788920"/>
            <a:ext cx="8046720" cy="1600200"/>
          </a:xfrm>
          <a:prstGeom prst="roundRect">
            <a:avLst>
              <a:gd name="adj" fmla="val 5714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9" name="Text 5"/>
          <p:cNvSpPr/>
          <p:nvPr/>
        </p:nvSpPr>
        <p:spPr>
          <a:xfrm>
            <a:off x="914400" y="3017520"/>
            <a:ext cx="7315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9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will come from designing value chains where humans and intelligent machines create value together.</a:t>
            </a:r>
            <a:endParaRPr lang="en-US" sz="1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640080"/>
            <a:ext cx="685800" cy="68580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463040" y="713232"/>
            <a:ext cx="7132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Questions to Ask the Class</a:t>
            </a:r>
            <a:endParaRPr lang="en-US" sz="2800" dirty="0"/>
          </a:p>
        </p:txBody>
      </p:sp>
      <p:sp>
        <p:nvSpPr>
          <p:cNvPr id="6" name="Shape 2"/>
          <p:cNvSpPr/>
          <p:nvPr/>
        </p:nvSpPr>
        <p:spPr>
          <a:xfrm>
            <a:off x="640080" y="1755648"/>
            <a:ext cx="457200" cy="457200"/>
          </a:xfrm>
          <a:prstGeom prst="ellipse">
            <a:avLst/>
          </a:prstGeom>
          <a:solidFill>
            <a:srgbClr val="E11D2A"/>
          </a:solidFill>
          <a:ln/>
        </p:spPr>
      </p:sp>
      <p:sp>
        <p:nvSpPr>
          <p:cNvPr id="7" name="Text 3"/>
          <p:cNvSpPr/>
          <p:nvPr/>
        </p:nvSpPr>
        <p:spPr>
          <a:xfrm>
            <a:off x="640080" y="175564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1280160" y="17373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5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in YOUR industry's value chain is technology replacing people — and where is it empowering them?</a:t>
            </a:r>
            <a:endParaRPr lang="en-US" sz="1550" dirty="0"/>
          </a:p>
        </p:txBody>
      </p:sp>
      <p:sp>
        <p:nvSpPr>
          <p:cNvPr id="9" name="Shape 5"/>
          <p:cNvSpPr/>
          <p:nvPr/>
        </p:nvSpPr>
        <p:spPr>
          <a:xfrm>
            <a:off x="640080" y="2505456"/>
            <a:ext cx="457200" cy="457200"/>
          </a:xfrm>
          <a:prstGeom prst="ellipse">
            <a:avLst/>
          </a:prstGeom>
          <a:solidFill>
            <a:srgbClr val="E11D2A"/>
          </a:solidFill>
          <a:ln/>
        </p:spPr>
      </p:sp>
      <p:sp>
        <p:nvSpPr>
          <p:cNvPr id="10" name="Text 6"/>
          <p:cNvSpPr/>
          <p:nvPr/>
        </p:nvSpPr>
        <p:spPr>
          <a:xfrm>
            <a:off x="640080" y="25054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7"/>
          <p:cNvSpPr/>
          <p:nvPr/>
        </p:nvSpPr>
        <p:spPr>
          <a:xfrm>
            <a:off x="1280160" y="2487168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5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Porter value-chain activities should stay human even when full automation is possible?</a:t>
            </a:r>
            <a:endParaRPr lang="en-US" sz="1550" dirty="0"/>
          </a:p>
        </p:txBody>
      </p:sp>
      <p:sp>
        <p:nvSpPr>
          <p:cNvPr id="12" name="Shape 8"/>
          <p:cNvSpPr/>
          <p:nvPr/>
        </p:nvSpPr>
        <p:spPr>
          <a:xfrm>
            <a:off x="640080" y="3255264"/>
            <a:ext cx="457200" cy="457200"/>
          </a:xfrm>
          <a:prstGeom prst="ellipse">
            <a:avLst/>
          </a:prstGeom>
          <a:solidFill>
            <a:srgbClr val="E11D2A"/>
          </a:solidFill>
          <a:ln/>
        </p:spPr>
      </p:sp>
      <p:sp>
        <p:nvSpPr>
          <p:cNvPr id="13" name="Text 9"/>
          <p:cNvSpPr/>
          <p:nvPr/>
        </p:nvSpPr>
        <p:spPr>
          <a:xfrm>
            <a:off x="640080" y="325526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4" name="Text 10"/>
          <p:cNvSpPr/>
          <p:nvPr/>
        </p:nvSpPr>
        <p:spPr>
          <a:xfrm>
            <a:off x="1280160" y="3236976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5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your organization operating with an Industry 4.0 or an Industry 5.0 mindset? What's the evidence?</a:t>
            </a:r>
            <a:endParaRPr lang="en-US" sz="1550" dirty="0"/>
          </a:p>
        </p:txBody>
      </p:sp>
      <p:sp>
        <p:nvSpPr>
          <p:cNvPr id="15" name="Shape 11"/>
          <p:cNvSpPr/>
          <p:nvPr/>
        </p:nvSpPr>
        <p:spPr>
          <a:xfrm>
            <a:off x="640080" y="4005072"/>
            <a:ext cx="457200" cy="457200"/>
          </a:xfrm>
          <a:prstGeom prst="ellipse">
            <a:avLst/>
          </a:prstGeom>
          <a:solidFill>
            <a:srgbClr val="E11D2A"/>
          </a:solidFill>
          <a:ln/>
        </p:spPr>
      </p:sp>
      <p:sp>
        <p:nvSpPr>
          <p:cNvPr id="16" name="Text 12"/>
          <p:cNvSpPr/>
          <p:nvPr/>
        </p:nvSpPr>
        <p:spPr>
          <a:xfrm>
            <a:off x="640080" y="400507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800" dirty="0"/>
          </a:p>
        </p:txBody>
      </p:sp>
      <p:sp>
        <p:nvSpPr>
          <p:cNvPr id="17" name="Text 13"/>
          <p:cNvSpPr/>
          <p:nvPr/>
        </p:nvSpPr>
        <p:spPr>
          <a:xfrm>
            <a:off x="1280160" y="3986784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5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new skills must employees build to stay valuable alongside intelligent machines?</a:t>
            </a:r>
            <a:endParaRPr lang="en-US" sz="15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DASHBOARD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Tap a card to jump to that section</a:t>
            </a:r>
            <a:endParaRPr lang="en-US" sz="2700" dirty="0"/>
          </a:p>
        </p:txBody>
      </p:sp>
      <p:sp>
        <p:nvSpPr>
          <p:cNvPr id="4" name="Shape 2">
            <a:hlinkClick r:id="rId1" tooltip="Opening Question" action="ppaction://hlinksldjump"/>
          </p:cNvPr>
          <p:cNvSpPr/>
          <p:nvPr/>
        </p:nvSpPr>
        <p:spPr>
          <a:xfrm>
            <a:off x="548640" y="1481328"/>
            <a:ext cx="2596896" cy="1517904"/>
          </a:xfrm>
          <a:prstGeom prst="roundRect">
            <a:avLst>
              <a:gd name="adj" fmla="val 6024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68096" y="1682496"/>
            <a:ext cx="603504" cy="603504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007" y="1839407"/>
            <a:ext cx="289682" cy="28968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377440" y="1664208"/>
            <a:ext cx="603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3E3E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2200" dirty="0"/>
          </a:p>
        </p:txBody>
      </p:sp>
      <p:sp>
        <p:nvSpPr>
          <p:cNvPr id="8" name="Text 5">
            <a:hlinkClick r:id="rId3" tooltip="" action="ppaction://hlinksldjump"/>
          </p:cNvPr>
          <p:cNvSpPr/>
          <p:nvPr/>
        </p:nvSpPr>
        <p:spPr>
          <a:xfrm>
            <a:off x="786384" y="2340864"/>
            <a:ext cx="21396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u="sng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  <a:hlinkClick r:id="rId3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Opening Question</a:t>
            </a:r>
            <a:endParaRPr lang="en-US" sz="1450" dirty="0"/>
          </a:p>
        </p:txBody>
      </p:sp>
      <p:sp>
        <p:nvSpPr>
          <p:cNvPr id="9" name="Text 6"/>
          <p:cNvSpPr/>
          <p:nvPr/>
        </p:nvSpPr>
        <p:spPr>
          <a:xfrm>
            <a:off x="786384" y="2670048"/>
            <a:ext cx="21396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or less human?</a:t>
            </a:r>
            <a:endParaRPr lang="en-US" sz="1150" dirty="0"/>
          </a:p>
        </p:txBody>
      </p:sp>
      <p:sp>
        <p:nvSpPr>
          <p:cNvPr id="10" name="Shape 7">
            <a:hlinkClick r:id="rId4" tooltip="The Less-Human Case" action="ppaction://hlinksldjump"/>
          </p:cNvPr>
          <p:cNvSpPr/>
          <p:nvPr/>
        </p:nvSpPr>
        <p:spPr>
          <a:xfrm>
            <a:off x="3401568" y="1481328"/>
            <a:ext cx="2596896" cy="1517904"/>
          </a:xfrm>
          <a:prstGeom prst="roundRect">
            <a:avLst>
              <a:gd name="adj" fmla="val 6024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621024" y="1682496"/>
            <a:ext cx="603504" cy="603504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77935" y="1839407"/>
            <a:ext cx="289682" cy="28968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230368" y="1664208"/>
            <a:ext cx="603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3E3E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2200" dirty="0"/>
          </a:p>
        </p:txBody>
      </p:sp>
      <p:sp>
        <p:nvSpPr>
          <p:cNvPr id="14" name="Text 10">
            <a:hlinkClick r:id="rId6" tooltip="" action="ppaction://hlinksldjump"/>
          </p:cNvPr>
          <p:cNvSpPr/>
          <p:nvPr/>
        </p:nvSpPr>
        <p:spPr>
          <a:xfrm>
            <a:off x="3639312" y="2340864"/>
            <a:ext cx="21396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u="sng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  <a:hlinkClick r:id="rId6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Less-Human Case</a:t>
            </a:r>
            <a:endParaRPr lang="en-US" sz="1450" dirty="0"/>
          </a:p>
        </p:txBody>
      </p:sp>
      <p:sp>
        <p:nvSpPr>
          <p:cNvPr id="15" name="Text 11"/>
          <p:cNvSpPr/>
          <p:nvPr/>
        </p:nvSpPr>
        <p:spPr>
          <a:xfrm>
            <a:off x="3639312" y="2670048"/>
            <a:ext cx="21396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 replaces tasks</a:t>
            </a:r>
            <a:endParaRPr lang="en-US" sz="1150" dirty="0"/>
          </a:p>
        </p:txBody>
      </p:sp>
      <p:sp>
        <p:nvSpPr>
          <p:cNvPr id="16" name="Shape 12">
            <a:hlinkClick r:id="rId7" tooltip="The More-Human Case" action="ppaction://hlinksldjump"/>
          </p:cNvPr>
          <p:cNvSpPr/>
          <p:nvPr/>
        </p:nvSpPr>
        <p:spPr>
          <a:xfrm>
            <a:off x="6254496" y="1481328"/>
            <a:ext cx="2596896" cy="1517904"/>
          </a:xfrm>
          <a:prstGeom prst="roundRect">
            <a:avLst>
              <a:gd name="adj" fmla="val 6024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6473952" y="1682496"/>
            <a:ext cx="603504" cy="603504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30863" y="1839407"/>
            <a:ext cx="289682" cy="289682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8083296" y="1664208"/>
            <a:ext cx="603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3E3E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2200" dirty="0"/>
          </a:p>
        </p:txBody>
      </p:sp>
      <p:sp>
        <p:nvSpPr>
          <p:cNvPr id="20" name="Text 15">
            <a:hlinkClick r:id="rId9" tooltip="" action="ppaction://hlinksldjump"/>
          </p:cNvPr>
          <p:cNvSpPr/>
          <p:nvPr/>
        </p:nvSpPr>
        <p:spPr>
          <a:xfrm>
            <a:off x="6492240" y="2340864"/>
            <a:ext cx="21396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u="sng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  <a:hlinkClick r:id="rId9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More-Human Case</a:t>
            </a:r>
            <a:endParaRPr lang="en-US" sz="1450" dirty="0"/>
          </a:p>
        </p:txBody>
      </p:sp>
      <p:sp>
        <p:nvSpPr>
          <p:cNvPr id="21" name="Text 16"/>
          <p:cNvSpPr/>
          <p:nvPr/>
        </p:nvSpPr>
        <p:spPr>
          <a:xfrm>
            <a:off x="6492240" y="2670048"/>
            <a:ext cx="21396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 removes low-value work</a:t>
            </a:r>
            <a:endParaRPr lang="en-US" sz="1150" dirty="0"/>
          </a:p>
        </p:txBody>
      </p:sp>
      <p:sp>
        <p:nvSpPr>
          <p:cNvPr id="22" name="Shape 17">
            <a:hlinkClick r:id="rId10" tooltip="Industry 4.0 vs 5.0" action="ppaction://hlinksldjump"/>
          </p:cNvPr>
          <p:cNvSpPr/>
          <p:nvPr/>
        </p:nvSpPr>
        <p:spPr>
          <a:xfrm>
            <a:off x="548640" y="3255264"/>
            <a:ext cx="2596896" cy="1517904"/>
          </a:xfrm>
          <a:prstGeom prst="roundRect">
            <a:avLst>
              <a:gd name="adj" fmla="val 6024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3" name="Shape 18"/>
          <p:cNvSpPr/>
          <p:nvPr/>
        </p:nvSpPr>
        <p:spPr>
          <a:xfrm>
            <a:off x="768096" y="3456432"/>
            <a:ext cx="603504" cy="603504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25007" y="3613343"/>
            <a:ext cx="289682" cy="289682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2377440" y="3438144"/>
            <a:ext cx="603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3E3E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2200" dirty="0"/>
          </a:p>
        </p:txBody>
      </p:sp>
      <p:sp>
        <p:nvSpPr>
          <p:cNvPr id="26" name="Text 20">
            <a:hlinkClick r:id="rId12" tooltip="" action="ppaction://hlinksldjump"/>
          </p:cNvPr>
          <p:cNvSpPr/>
          <p:nvPr/>
        </p:nvSpPr>
        <p:spPr>
          <a:xfrm>
            <a:off x="786384" y="4114800"/>
            <a:ext cx="21396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u="sng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  <a:hlinkClick r:id="rId12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Industry 4.0 vs 5.0</a:t>
            </a:r>
            <a:endParaRPr lang="en-US" sz="1450" dirty="0"/>
          </a:p>
        </p:txBody>
      </p:sp>
      <p:sp>
        <p:nvSpPr>
          <p:cNvPr id="27" name="Text 21"/>
          <p:cNvSpPr/>
          <p:nvPr/>
        </p:nvSpPr>
        <p:spPr>
          <a:xfrm>
            <a:off x="786384" y="4443984"/>
            <a:ext cx="21396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the value chain</a:t>
            </a:r>
            <a:endParaRPr lang="en-US" sz="1150" dirty="0"/>
          </a:p>
        </p:txBody>
      </p:sp>
      <p:sp>
        <p:nvSpPr>
          <p:cNvPr id="28" name="Shape 22">
            <a:hlinkClick r:id="rId13" tooltip="The Industry 5.0 View" action="ppaction://hlinksldjump"/>
          </p:cNvPr>
          <p:cNvSpPr/>
          <p:nvPr/>
        </p:nvSpPr>
        <p:spPr>
          <a:xfrm>
            <a:off x="3401568" y="3255264"/>
            <a:ext cx="2596896" cy="1517904"/>
          </a:xfrm>
          <a:prstGeom prst="roundRect">
            <a:avLst>
              <a:gd name="adj" fmla="val 6024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9" name="Shape 23"/>
          <p:cNvSpPr/>
          <p:nvPr/>
        </p:nvSpPr>
        <p:spPr>
          <a:xfrm>
            <a:off x="3621024" y="3456432"/>
            <a:ext cx="603504" cy="603504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30" name="Image 4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777935" y="3613343"/>
            <a:ext cx="289682" cy="289682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5230368" y="3438144"/>
            <a:ext cx="603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3E3E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2200" dirty="0"/>
          </a:p>
        </p:txBody>
      </p:sp>
      <p:sp>
        <p:nvSpPr>
          <p:cNvPr id="32" name="Text 25">
            <a:hlinkClick r:id="rId15" tooltip="" action="ppaction://hlinksldjump"/>
          </p:cNvPr>
          <p:cNvSpPr/>
          <p:nvPr/>
        </p:nvSpPr>
        <p:spPr>
          <a:xfrm>
            <a:off x="3639312" y="4114800"/>
            <a:ext cx="21396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u="sng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  <a:hlinkClick r:id="rId15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Industry 5.0 View</a:t>
            </a:r>
            <a:endParaRPr lang="en-US" sz="1450" dirty="0"/>
          </a:p>
        </p:txBody>
      </p:sp>
      <p:sp>
        <p:nvSpPr>
          <p:cNvPr id="33" name="Text 26"/>
          <p:cNvSpPr/>
          <p:nvPr/>
        </p:nvSpPr>
        <p:spPr>
          <a:xfrm>
            <a:off x="3639312" y="4443984"/>
            <a:ext cx="21396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Human-centric future</a:t>
            </a:r>
            <a:endParaRPr lang="en-US" sz="1150" dirty="0"/>
          </a:p>
        </p:txBody>
      </p:sp>
      <p:sp>
        <p:nvSpPr>
          <p:cNvPr id="34" name="Shape 27">
            <a:hlinkClick r:id="rId16" tooltip="Debate &amp; Questions" action="ppaction://hlinksldjump"/>
          </p:cNvPr>
          <p:cNvSpPr/>
          <p:nvPr/>
        </p:nvSpPr>
        <p:spPr>
          <a:xfrm>
            <a:off x="6254496" y="3255264"/>
            <a:ext cx="2596896" cy="1517904"/>
          </a:xfrm>
          <a:prstGeom prst="roundRect">
            <a:avLst>
              <a:gd name="adj" fmla="val 6024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5" name="Shape 28"/>
          <p:cNvSpPr/>
          <p:nvPr/>
        </p:nvSpPr>
        <p:spPr>
          <a:xfrm>
            <a:off x="6473952" y="3456432"/>
            <a:ext cx="603504" cy="603504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36" name="Image 5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630863" y="3613343"/>
            <a:ext cx="289682" cy="289682"/>
          </a:xfrm>
          <a:prstGeom prst="rect">
            <a:avLst/>
          </a:prstGeom>
        </p:spPr>
      </p:pic>
      <p:sp>
        <p:nvSpPr>
          <p:cNvPr id="37" name="Text 29"/>
          <p:cNvSpPr/>
          <p:nvPr/>
        </p:nvSpPr>
        <p:spPr>
          <a:xfrm>
            <a:off x="8083296" y="3438144"/>
            <a:ext cx="603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3E3E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06</a:t>
            </a:r>
            <a:endParaRPr lang="en-US" sz="2200" dirty="0"/>
          </a:p>
        </p:txBody>
      </p:sp>
      <p:sp>
        <p:nvSpPr>
          <p:cNvPr id="38" name="Text 30">
            <a:hlinkClick r:id="rId18" tooltip="" action="ppaction://hlinksldjump"/>
          </p:cNvPr>
          <p:cNvSpPr/>
          <p:nvPr/>
        </p:nvSpPr>
        <p:spPr>
          <a:xfrm>
            <a:off x="6492240" y="4114800"/>
            <a:ext cx="21396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u="sng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  <a:hlinkClick r:id="rId18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Debate &amp; Questions</a:t>
            </a:r>
            <a:endParaRPr lang="en-US" sz="1450" dirty="0"/>
          </a:p>
        </p:txBody>
      </p:sp>
      <p:sp>
        <p:nvSpPr>
          <p:cNvPr id="39" name="Text 31"/>
          <p:cNvSpPr/>
          <p:nvPr/>
        </p:nvSpPr>
        <p:spPr>
          <a:xfrm>
            <a:off x="6492240" y="4443984"/>
            <a:ext cx="21396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 &amp; conclude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64008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OPENING QUESTION FOR STUDENTS</a:t>
            </a:r>
            <a:endParaRPr lang="en-US" sz="1300" dirty="0"/>
          </a:p>
        </p:txBody>
      </p:sp>
      <p:pic>
        <p:nvPicPr>
          <p:cNvPr id="5" name="Image 1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1143000"/>
            <a:ext cx="777240" cy="77724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640080" y="2057400"/>
            <a:ext cx="7955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“When AI, robots, automation, and digital platforms become deeply integrated into value chains — are organizations becoming more human-centric, or less?”</a:t>
            </a:r>
            <a:endParaRPr lang="en-US" sz="2700" dirty="0"/>
          </a:p>
        </p:txBody>
      </p:sp>
      <p:sp>
        <p:nvSpPr>
          <p:cNvPr id="7" name="Text 3"/>
          <p:cNvSpPr/>
          <p:nvPr/>
        </p:nvSpPr>
        <p:spPr>
          <a:xfrm>
            <a:off x="640080" y="3886200"/>
            <a:ext cx="7955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9C9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students answer:  </a:t>
            </a:r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“Less human” — fewer jobs, more automation, less interaction.</a:t>
            </a:r>
            <a:pPr indent="0" marL="0">
              <a:buNone/>
            </a:pPr>
            <a:r>
              <a:rPr lang="en-US" sz="1600" i="1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But the real answer is more nuanced.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310896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ARGUMENT 1 · AUTOMATION REPLACES HUMAN TASKS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585216"/>
            <a:ext cx="7955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Value Chain is Becoming Less Human</a:t>
            </a:r>
            <a:endParaRPr lang="en-US" sz="3100" dirty="0"/>
          </a:p>
        </p:txBody>
      </p:sp>
      <p:sp>
        <p:nvSpPr>
          <p:cNvPr id="6" name="Shape 3"/>
          <p:cNvSpPr/>
          <p:nvPr/>
        </p:nvSpPr>
        <p:spPr>
          <a:xfrm>
            <a:off x="548640" y="1600200"/>
            <a:ext cx="2596896" cy="2286000"/>
          </a:xfrm>
          <a:prstGeom prst="roundRect">
            <a:avLst>
              <a:gd name="adj" fmla="val 4000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786384" y="1837944"/>
            <a:ext cx="731520" cy="731520"/>
          </a:xfrm>
          <a:prstGeom prst="ellipse">
            <a:avLst/>
          </a:prstGeom>
          <a:solidFill>
            <a:srgbClr val="1A1A1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6579" y="2028139"/>
            <a:ext cx="351130" cy="35113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627632" y="1892808"/>
            <a:ext cx="140817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Tesla — Manufacturing</a:t>
            </a:r>
            <a:endParaRPr lang="en-US" sz="1450" dirty="0"/>
          </a:p>
        </p:txBody>
      </p:sp>
      <p:sp>
        <p:nvSpPr>
          <p:cNvPr id="10" name="Text 6"/>
          <p:cNvSpPr/>
          <p:nvPr/>
        </p:nvSpPr>
        <p:spPr>
          <a:xfrm>
            <a:off x="822960" y="2743200"/>
            <a:ext cx="209397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Robotic welding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assembly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quality control</a:t>
            </a:r>
            <a:endParaRPr lang="en-US" sz="1400" dirty="0"/>
          </a:p>
        </p:txBody>
      </p:sp>
      <p:sp>
        <p:nvSpPr>
          <p:cNvPr id="11" name="Shape 7"/>
          <p:cNvSpPr/>
          <p:nvPr/>
        </p:nvSpPr>
        <p:spPr>
          <a:xfrm>
            <a:off x="3401568" y="1600200"/>
            <a:ext cx="2596896" cy="2286000"/>
          </a:xfrm>
          <a:prstGeom prst="roundRect">
            <a:avLst>
              <a:gd name="adj" fmla="val 4000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3639312" y="1837944"/>
            <a:ext cx="731520" cy="731520"/>
          </a:xfrm>
          <a:prstGeom prst="ellipse">
            <a:avLst/>
          </a:prstGeom>
          <a:solidFill>
            <a:srgbClr val="1A1A1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29507" y="2028139"/>
            <a:ext cx="351130" cy="35113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4480560" y="1892808"/>
            <a:ext cx="140817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Amazon — Logistics</a:t>
            </a:r>
            <a:endParaRPr lang="en-US" sz="1450" dirty="0"/>
          </a:p>
        </p:txBody>
      </p:sp>
      <p:sp>
        <p:nvSpPr>
          <p:cNvPr id="15" name="Text 10"/>
          <p:cNvSpPr/>
          <p:nvPr/>
        </p:nvSpPr>
        <p:spPr>
          <a:xfrm>
            <a:off x="3675888" y="2743200"/>
            <a:ext cx="209397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warehouses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inventory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Autonomous picking</a:t>
            </a:r>
            <a:endParaRPr lang="en-US" sz="1400" dirty="0"/>
          </a:p>
        </p:txBody>
      </p:sp>
      <p:sp>
        <p:nvSpPr>
          <p:cNvPr id="16" name="Shape 11"/>
          <p:cNvSpPr/>
          <p:nvPr/>
        </p:nvSpPr>
        <p:spPr>
          <a:xfrm>
            <a:off x="6254496" y="1600200"/>
            <a:ext cx="2596896" cy="2286000"/>
          </a:xfrm>
          <a:prstGeom prst="roundRect">
            <a:avLst>
              <a:gd name="adj" fmla="val 4000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7" name="Shape 12"/>
          <p:cNvSpPr/>
          <p:nvPr/>
        </p:nvSpPr>
        <p:spPr>
          <a:xfrm>
            <a:off x="6492240" y="1837944"/>
            <a:ext cx="731520" cy="731520"/>
          </a:xfrm>
          <a:prstGeom prst="ellipse">
            <a:avLst/>
          </a:prstGeom>
          <a:solidFill>
            <a:srgbClr val="1A1A1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82435" y="2028139"/>
            <a:ext cx="351130" cy="35113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7333488" y="1892808"/>
            <a:ext cx="140817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Banking — Service</a:t>
            </a:r>
            <a:endParaRPr lang="en-US" sz="1450" dirty="0"/>
          </a:p>
        </p:txBody>
      </p:sp>
      <p:sp>
        <p:nvSpPr>
          <p:cNvPr id="20" name="Text 14"/>
          <p:cNvSpPr/>
          <p:nvPr/>
        </p:nvSpPr>
        <p:spPr>
          <a:xfrm>
            <a:off x="6528816" y="2743200"/>
            <a:ext cx="209397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 apps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Chatbots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Self-service kiosks</a:t>
            </a:r>
            <a:endParaRPr lang="en-US" sz="1400" dirty="0"/>
          </a:p>
        </p:txBody>
      </p:sp>
      <p:sp>
        <p:nvSpPr>
          <p:cNvPr id="21" name="Text 15"/>
          <p:cNvSpPr/>
          <p:nvPr/>
        </p:nvSpPr>
        <p:spPr>
          <a:xfrm>
            <a:off x="548640" y="41148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Result:  </a:t>
            </a:r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manual jobs and reduced human involvement in repetitive work.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310896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DOWNSIDE OF PURE AUTOMATION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585216"/>
            <a:ext cx="7955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Risks of a Less-Human Value Chain</a:t>
            </a:r>
            <a:endParaRPr lang="en-US" sz="3100" dirty="0"/>
          </a:p>
        </p:txBody>
      </p:sp>
      <p:sp>
        <p:nvSpPr>
          <p:cNvPr id="6" name="Shape 3"/>
          <p:cNvSpPr/>
          <p:nvPr/>
        </p:nvSpPr>
        <p:spPr>
          <a:xfrm>
            <a:off x="548640" y="1645920"/>
            <a:ext cx="3931920" cy="1325880"/>
          </a:xfrm>
          <a:prstGeom prst="roundRect">
            <a:avLst>
              <a:gd name="adj" fmla="val 6207"/>
            </a:avLst>
          </a:prstGeom>
          <a:solidFill>
            <a:srgbClr val="FBEBEC"/>
          </a:solidFill>
          <a:ln w="12700">
            <a:solidFill>
              <a:srgbClr val="F2C9CC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768096" y="1956816"/>
            <a:ext cx="713232" cy="713232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536" y="2142256"/>
            <a:ext cx="342351" cy="342351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627632" y="1883664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Job displacement</a:t>
            </a:r>
            <a:endParaRPr lang="en-US" sz="1650" dirty="0"/>
          </a:p>
        </p:txBody>
      </p:sp>
      <p:sp>
        <p:nvSpPr>
          <p:cNvPr id="10" name="Text 6"/>
          <p:cNvSpPr/>
          <p:nvPr/>
        </p:nvSpPr>
        <p:spPr>
          <a:xfrm>
            <a:off x="1627632" y="228600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Roles automated faster than they are replaced.</a:t>
            </a:r>
            <a:endParaRPr lang="en-US" sz="1350" dirty="0"/>
          </a:p>
        </p:txBody>
      </p:sp>
      <p:sp>
        <p:nvSpPr>
          <p:cNvPr id="11" name="Shape 7"/>
          <p:cNvSpPr/>
          <p:nvPr/>
        </p:nvSpPr>
        <p:spPr>
          <a:xfrm>
            <a:off x="4736592" y="1645920"/>
            <a:ext cx="3931920" cy="1325880"/>
          </a:xfrm>
          <a:prstGeom prst="roundRect">
            <a:avLst>
              <a:gd name="adj" fmla="val 6207"/>
            </a:avLst>
          </a:prstGeom>
          <a:solidFill>
            <a:srgbClr val="FBEBEC"/>
          </a:solidFill>
          <a:ln w="12700">
            <a:solidFill>
              <a:srgbClr val="F2C9CC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4956048" y="1956816"/>
            <a:ext cx="713232" cy="713232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1488" y="2142256"/>
            <a:ext cx="342351" cy="342351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5815584" y="1883664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Skills obsolescence</a:t>
            </a:r>
            <a:endParaRPr lang="en-US" sz="1650" dirty="0"/>
          </a:p>
        </p:txBody>
      </p:sp>
      <p:sp>
        <p:nvSpPr>
          <p:cNvPr id="15" name="Text 10"/>
          <p:cNvSpPr/>
          <p:nvPr/>
        </p:nvSpPr>
        <p:spPr>
          <a:xfrm>
            <a:off x="5815584" y="228600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Existing capabilities lose their value.</a:t>
            </a:r>
            <a:endParaRPr lang="en-US" sz="1350" dirty="0"/>
          </a:p>
        </p:txBody>
      </p:sp>
      <p:sp>
        <p:nvSpPr>
          <p:cNvPr id="16" name="Shape 11"/>
          <p:cNvSpPr/>
          <p:nvPr/>
        </p:nvSpPr>
        <p:spPr>
          <a:xfrm>
            <a:off x="548640" y="3200400"/>
            <a:ext cx="3931920" cy="1325880"/>
          </a:xfrm>
          <a:prstGeom prst="roundRect">
            <a:avLst>
              <a:gd name="adj" fmla="val 6207"/>
            </a:avLst>
          </a:prstGeom>
          <a:solidFill>
            <a:srgbClr val="FBEBEC"/>
          </a:solidFill>
          <a:ln w="12700">
            <a:solidFill>
              <a:srgbClr val="F2C9CC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7" name="Shape 12"/>
          <p:cNvSpPr/>
          <p:nvPr/>
        </p:nvSpPr>
        <p:spPr>
          <a:xfrm>
            <a:off x="768096" y="3511296"/>
            <a:ext cx="713232" cy="713232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3536" y="3696736"/>
            <a:ext cx="342351" cy="342351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1627632" y="3438144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Reduced interaction</a:t>
            </a:r>
            <a:endParaRPr lang="en-US" sz="1650" dirty="0"/>
          </a:p>
        </p:txBody>
      </p:sp>
      <p:sp>
        <p:nvSpPr>
          <p:cNvPr id="20" name="Text 14"/>
          <p:cNvSpPr/>
          <p:nvPr/>
        </p:nvSpPr>
        <p:spPr>
          <a:xfrm>
            <a:off x="1627632" y="384048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human-to-human contact in service.</a:t>
            </a:r>
            <a:endParaRPr lang="en-US" sz="1350" dirty="0"/>
          </a:p>
        </p:txBody>
      </p:sp>
      <p:sp>
        <p:nvSpPr>
          <p:cNvPr id="21" name="Shape 15"/>
          <p:cNvSpPr/>
          <p:nvPr/>
        </p:nvSpPr>
        <p:spPr>
          <a:xfrm>
            <a:off x="4736592" y="3200400"/>
            <a:ext cx="3931920" cy="1325880"/>
          </a:xfrm>
          <a:prstGeom prst="roundRect">
            <a:avLst>
              <a:gd name="adj" fmla="val 6207"/>
            </a:avLst>
          </a:prstGeom>
          <a:solidFill>
            <a:srgbClr val="FBEBEC"/>
          </a:solidFill>
          <a:ln w="12700">
            <a:solidFill>
              <a:srgbClr val="F2C9CC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2" name="Shape 16"/>
          <p:cNvSpPr/>
          <p:nvPr/>
        </p:nvSpPr>
        <p:spPr>
          <a:xfrm>
            <a:off x="4956048" y="3511296"/>
            <a:ext cx="713232" cy="713232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23" name="Image 4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41488" y="3696736"/>
            <a:ext cx="342351" cy="342351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5815584" y="3438144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Employee alienation</a:t>
            </a:r>
            <a:endParaRPr lang="en-US" sz="1650" dirty="0"/>
          </a:p>
        </p:txBody>
      </p:sp>
      <p:sp>
        <p:nvSpPr>
          <p:cNvPr id="25" name="Text 18"/>
          <p:cNvSpPr/>
          <p:nvPr/>
        </p:nvSpPr>
        <p:spPr>
          <a:xfrm>
            <a:off x="5815584" y="384048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Workers feel disconnected from the work.</a:t>
            </a:r>
            <a:endParaRPr lang="en-US" sz="1350" dirty="0"/>
          </a:p>
        </p:txBody>
      </p:sp>
      <p:sp>
        <p:nvSpPr>
          <p:cNvPr id="26" name="Text 19"/>
          <p:cNvSpPr/>
          <p:nvPr/>
        </p:nvSpPr>
        <p:spPr>
          <a:xfrm>
            <a:off x="548640" y="45720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this perspective alone, value chains appear less human.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310896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ARGUMENT 2 · TECH REMOVES LOW-VALUE WORK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585216"/>
            <a:ext cx="7955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Value Chain is Becoming More Human</a:t>
            </a:r>
            <a:endParaRPr lang="en-US" sz="3100" dirty="0"/>
          </a:p>
        </p:txBody>
      </p:sp>
      <p:sp>
        <p:nvSpPr>
          <p:cNvPr id="6" name="Shape 3"/>
          <p:cNvSpPr/>
          <p:nvPr/>
        </p:nvSpPr>
        <p:spPr>
          <a:xfrm>
            <a:off x="548640" y="1627632"/>
            <a:ext cx="3200400" cy="2880360"/>
          </a:xfrm>
          <a:prstGeom prst="roundRect">
            <a:avLst>
              <a:gd name="adj" fmla="val 3175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777240" y="1828800"/>
            <a:ext cx="731520" cy="731520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7435" y="2018995"/>
            <a:ext cx="351130" cy="35113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600200" y="192024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Humans contribute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822960" y="2743200"/>
            <a:ext cx="2743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5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Creativity</a:t>
            </a:r>
            <a:endParaRPr lang="en-US" sz="15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5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Innovation</a:t>
            </a:r>
            <a:endParaRPr lang="en-US" sz="15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5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Relationship building</a:t>
            </a:r>
            <a:endParaRPr lang="en-US" sz="15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5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Ethical judgment</a:t>
            </a:r>
            <a:endParaRPr lang="en-US" sz="15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5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thinking</a:t>
            </a:r>
            <a:endParaRPr lang="en-US" sz="1550" dirty="0"/>
          </a:p>
        </p:txBody>
      </p:sp>
      <p:sp>
        <p:nvSpPr>
          <p:cNvPr id="11" name="Shape 7"/>
          <p:cNvSpPr/>
          <p:nvPr/>
        </p:nvSpPr>
        <p:spPr>
          <a:xfrm>
            <a:off x="4023360" y="1627632"/>
            <a:ext cx="4572000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4242816" y="1938528"/>
            <a:ext cx="731520" cy="731520"/>
          </a:xfrm>
          <a:prstGeom prst="ellipse">
            <a:avLst/>
          </a:prstGeom>
          <a:solidFill>
            <a:srgbClr val="1A1A1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3011" y="2128723"/>
            <a:ext cx="351130" cy="35113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5120640" y="1792224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11D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BMW — Cobots</a:t>
            </a:r>
            <a:endParaRPr lang="en-US" sz="1500" dirty="0"/>
          </a:p>
        </p:txBody>
      </p:sp>
      <p:sp>
        <p:nvSpPr>
          <p:cNvPr id="15" name="Text 10"/>
          <p:cNvSpPr/>
          <p:nvPr/>
        </p:nvSpPr>
        <p:spPr>
          <a:xfrm>
            <a:off x="5120640" y="2130552"/>
            <a:ext cx="3291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28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Robots lift heavy parts and assist precision tasks. Employees focus on quality, customization and problem-solving — the worker becomes more valuable, not less.</a:t>
            </a:r>
            <a:endParaRPr lang="en-US" sz="1280" dirty="0"/>
          </a:p>
        </p:txBody>
      </p:sp>
      <p:sp>
        <p:nvSpPr>
          <p:cNvPr id="16" name="Shape 11"/>
          <p:cNvSpPr/>
          <p:nvPr/>
        </p:nvSpPr>
        <p:spPr>
          <a:xfrm>
            <a:off x="4023360" y="3136392"/>
            <a:ext cx="4572000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7" name="Shape 12"/>
          <p:cNvSpPr/>
          <p:nvPr/>
        </p:nvSpPr>
        <p:spPr>
          <a:xfrm>
            <a:off x="4242816" y="3447288"/>
            <a:ext cx="731520" cy="731520"/>
          </a:xfrm>
          <a:prstGeom prst="ellipse">
            <a:avLst/>
          </a:prstGeom>
          <a:solidFill>
            <a:srgbClr val="1A1A1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3011" y="3637483"/>
            <a:ext cx="351130" cy="35113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120640" y="3300984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11D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Emirates Engineering (UAE)</a:t>
            </a:r>
            <a:endParaRPr lang="en-US" sz="1500" dirty="0"/>
          </a:p>
        </p:txBody>
      </p:sp>
      <p:sp>
        <p:nvSpPr>
          <p:cNvPr id="20" name="Text 14"/>
          <p:cNvSpPr/>
          <p:nvPr/>
        </p:nvSpPr>
        <p:spPr>
          <a:xfrm>
            <a:off x="5120640" y="3639312"/>
            <a:ext cx="3291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28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flags maintenance anomalies, but engineers interpret results, approve actions and ensure safety. Technology supports expertise rather than replacing it.</a:t>
            </a:r>
            <a:endParaRPr lang="en-US" sz="128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310896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VALUE-CHAIN PERSPECTIVE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585216"/>
            <a:ext cx="7955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Industry 4.0 vs Industry 5.0</a:t>
            </a:r>
            <a:endParaRPr lang="en-US" sz="31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627632"/>
          <a:ext cx="804672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2971800"/>
                <a:gridCol w="2971800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 Chain Stage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Technology Does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Humans Contribute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1A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Inbound Logistics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Predictive inventory · smart warehouses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B0121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Supplier relationships · risk management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Operations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Robotics · AI scheduling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B0121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Innovation · process improvement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Marketing &amp; Sales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 analytics · personalization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B0121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Brand storytelling · emotional engagement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Chatbots · self-service portals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B0121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Empathy · complex problem resolution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 3"/>
          <p:cNvSpPr/>
          <p:nvPr/>
        </p:nvSpPr>
        <p:spPr>
          <a:xfrm>
            <a:off x="548640" y="459028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Takeaway:  </a:t>
            </a:r>
            <a:pPr indent="0" marL="0">
              <a:buNone/>
            </a:pPr>
            <a:r>
              <a:rPr lang="en-US" sz="15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value chain becomes more digital — but not necessarily less human.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310896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UAE CASE STUDY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585216"/>
            <a:ext cx="7955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DP World — Smart Ports, Human Judgment</a:t>
            </a:r>
            <a:endParaRPr lang="en-US" sz="3100" dirty="0"/>
          </a:p>
        </p:txBody>
      </p:sp>
      <p:sp>
        <p:nvSpPr>
          <p:cNvPr id="6" name="Shape 3"/>
          <p:cNvSpPr/>
          <p:nvPr/>
        </p:nvSpPr>
        <p:spPr>
          <a:xfrm>
            <a:off x="548640" y="1627632"/>
            <a:ext cx="2743200" cy="2880360"/>
          </a:xfrm>
          <a:prstGeom prst="roundRect">
            <a:avLst>
              <a:gd name="adj" fmla="val 3333"/>
            </a:avLst>
          </a:prstGeom>
          <a:solidFill>
            <a:srgbClr val="141414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4440" y="2148840"/>
            <a:ext cx="1371600" cy="137160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548640" y="361188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DP World</a:t>
            </a:r>
            <a:endParaRPr lang="en-US" sz="2000" dirty="0"/>
          </a:p>
        </p:txBody>
      </p:sp>
      <p:sp>
        <p:nvSpPr>
          <p:cNvPr id="9" name="Shape 5"/>
          <p:cNvSpPr/>
          <p:nvPr/>
        </p:nvSpPr>
        <p:spPr>
          <a:xfrm>
            <a:off x="3520440" y="1627632"/>
            <a:ext cx="2487168" cy="2880360"/>
          </a:xfrm>
          <a:prstGeom prst="roundRect">
            <a:avLst>
              <a:gd name="adj" fmla="val 3309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Text 6"/>
          <p:cNvSpPr/>
          <p:nvPr/>
        </p:nvSpPr>
        <p:spPr>
          <a:xfrm>
            <a:off x="3703320" y="182880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PROVIDES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3749040" y="2240280"/>
            <a:ext cx="21031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 sensors</a:t>
            </a:r>
            <a:endParaRPr lang="en-US" sz="15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cranes</a:t>
            </a:r>
            <a:endParaRPr lang="en-US" sz="15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route optimization</a:t>
            </a:r>
            <a:endParaRPr lang="en-US" sz="1500" dirty="0"/>
          </a:p>
        </p:txBody>
      </p:sp>
      <p:sp>
        <p:nvSpPr>
          <p:cNvPr id="12" name="Shape 8"/>
          <p:cNvSpPr/>
          <p:nvPr/>
        </p:nvSpPr>
        <p:spPr>
          <a:xfrm>
            <a:off x="6144768" y="1627632"/>
            <a:ext cx="2450592" cy="2880360"/>
          </a:xfrm>
          <a:prstGeom prst="roundRect">
            <a:avLst>
              <a:gd name="adj" fmla="val 3358"/>
            </a:avLst>
          </a:prstGeom>
          <a:solidFill>
            <a:srgbClr val="FBEBEC"/>
          </a:solidFill>
          <a:ln w="12700">
            <a:solidFill>
              <a:srgbClr val="F2C9CC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Text 9"/>
          <p:cNvSpPr/>
          <p:nvPr/>
        </p:nvSpPr>
        <p:spPr>
          <a:xfrm>
            <a:off x="6327648" y="182880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HUMANS STILL PROVIDE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6373368" y="2240280"/>
            <a:ext cx="21031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oversight</a:t>
            </a:r>
            <a:endParaRPr lang="en-US" sz="15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decisions</a:t>
            </a:r>
            <a:endParaRPr lang="en-US" sz="15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relationships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310896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THE FUTURE IS HEADING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585216"/>
            <a:ext cx="7955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Industry 5.0 View</a:t>
            </a:r>
            <a:endParaRPr lang="en-US" sz="3100" dirty="0"/>
          </a:p>
        </p:txBody>
      </p:sp>
      <p:sp>
        <p:nvSpPr>
          <p:cNvPr id="6" name="Shape 3"/>
          <p:cNvSpPr/>
          <p:nvPr/>
        </p:nvSpPr>
        <p:spPr>
          <a:xfrm>
            <a:off x="548640" y="1691640"/>
            <a:ext cx="2596896" cy="2194560"/>
          </a:xfrm>
          <a:prstGeom prst="roundRect">
            <a:avLst>
              <a:gd name="adj" fmla="val 4167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1435608" y="1965960"/>
            <a:ext cx="822960" cy="822960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9578" y="2179930"/>
            <a:ext cx="395021" cy="395021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731520" y="2926080"/>
            <a:ext cx="22311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Human-Centric</a:t>
            </a:r>
            <a:endParaRPr lang="en-US" sz="1800" dirty="0"/>
          </a:p>
        </p:txBody>
      </p:sp>
      <p:sp>
        <p:nvSpPr>
          <p:cNvPr id="10" name="Text 6"/>
          <p:cNvSpPr/>
          <p:nvPr/>
        </p:nvSpPr>
        <p:spPr>
          <a:xfrm>
            <a:off x="731520" y="3319272"/>
            <a:ext cx="223113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Well-being · skills · safety</a:t>
            </a:r>
            <a:endParaRPr lang="en-US" sz="1300" dirty="0"/>
          </a:p>
        </p:txBody>
      </p:sp>
      <p:sp>
        <p:nvSpPr>
          <p:cNvPr id="11" name="Shape 7"/>
          <p:cNvSpPr/>
          <p:nvPr/>
        </p:nvSpPr>
        <p:spPr>
          <a:xfrm>
            <a:off x="3401568" y="1691640"/>
            <a:ext cx="2596896" cy="2194560"/>
          </a:xfrm>
          <a:prstGeom prst="roundRect">
            <a:avLst>
              <a:gd name="adj" fmla="val 4167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4288536" y="1965960"/>
            <a:ext cx="822960" cy="822960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2506" y="2179930"/>
            <a:ext cx="395021" cy="395021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3584448" y="2926080"/>
            <a:ext cx="22311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Sustainable</a:t>
            </a:r>
            <a:endParaRPr lang="en-US" sz="1800" dirty="0"/>
          </a:p>
        </p:txBody>
      </p:sp>
      <p:sp>
        <p:nvSpPr>
          <p:cNvPr id="15" name="Text 10"/>
          <p:cNvSpPr/>
          <p:nvPr/>
        </p:nvSpPr>
        <p:spPr>
          <a:xfrm>
            <a:off x="3584448" y="3319272"/>
            <a:ext cx="223113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waste · lower emissions · circular</a:t>
            </a:r>
            <a:endParaRPr lang="en-US" sz="1300" dirty="0"/>
          </a:p>
        </p:txBody>
      </p:sp>
      <p:sp>
        <p:nvSpPr>
          <p:cNvPr id="16" name="Shape 11"/>
          <p:cNvSpPr/>
          <p:nvPr/>
        </p:nvSpPr>
        <p:spPr>
          <a:xfrm>
            <a:off x="6254496" y="1691640"/>
            <a:ext cx="2596896" cy="2194560"/>
          </a:xfrm>
          <a:prstGeom prst="roundRect">
            <a:avLst>
              <a:gd name="adj" fmla="val 4167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7" name="Shape 12"/>
          <p:cNvSpPr/>
          <p:nvPr/>
        </p:nvSpPr>
        <p:spPr>
          <a:xfrm>
            <a:off x="7141464" y="1965960"/>
            <a:ext cx="822960" cy="822960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55434" y="2179930"/>
            <a:ext cx="395021" cy="395021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6437376" y="2926080"/>
            <a:ext cx="22311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Resilient</a:t>
            </a:r>
            <a:endParaRPr lang="en-US" sz="1800" dirty="0"/>
          </a:p>
        </p:txBody>
      </p:sp>
      <p:sp>
        <p:nvSpPr>
          <p:cNvPr id="20" name="Text 14"/>
          <p:cNvSpPr/>
          <p:nvPr/>
        </p:nvSpPr>
        <p:spPr>
          <a:xfrm>
            <a:off x="6437376" y="3319272"/>
            <a:ext cx="223113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decisions · adaptive supply chains</a:t>
            </a:r>
            <a:endParaRPr lang="en-US" sz="1300" dirty="0"/>
          </a:p>
        </p:txBody>
      </p:sp>
      <p:sp>
        <p:nvSpPr>
          <p:cNvPr id="21" name="Text 15"/>
          <p:cNvSpPr/>
          <p:nvPr/>
        </p:nvSpPr>
        <p:spPr>
          <a:xfrm>
            <a:off x="548640" y="416052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5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becomes a tool to serve people — rather than people serving technology.</a:t>
            </a:r>
            <a:endParaRPr lang="en-US" sz="15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Technology Making the Value Chain More Human or Less Human?</dc:title>
  <dc:subject>PptxGenJS Presentation</dc:subject>
  <dc:creator>Aziz Saif</dc:creator>
  <cp:lastModifiedBy>Aziz Saif</cp:lastModifiedBy>
  <cp:revision>1</cp:revision>
  <dcterms:created xsi:type="dcterms:W3CDTF">2026-06-20T08:33:36Z</dcterms:created>
  <dcterms:modified xsi:type="dcterms:W3CDTF">2026-06-20T08:33:36Z</dcterms:modified>
</cp:coreProperties>
</file>