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2 min while people join the Teams call</a:t>
            </a:r>
          </a:p>
          <a:p/>
          <a:p>
            <a:r>
              <a:t>SAY:</a:t>
            </a:r>
          </a:p>
          <a:p>
            <a:r>
              <a:t>"Good morning everyone, and thank you to Lulu and the LNA team for having me.</a:t>
            </a:r>
          </a:p>
          <a:p/>
          <a:p>
            <a:r>
              <a:t>Before we start, please open one AI tool in your browser. Microsoft Copilot, ChatGPT or Gemini. Any of them is fine.</a:t>
            </a:r>
          </a:p>
          <a:p/>
          <a:p>
            <a:r>
              <a:t>Here is today in one sentence. AI writes the first draft. You make it good.</a:t>
            </a:r>
          </a:p>
          <a:p/>
          <a:p>
            <a:r>
              <a:t>Trainers, you will leave with a lesson and a quiz for your own programme. Admin team, you will leave with a faster way to write emails, meeting minutes and reports."</a:t>
            </a:r>
          </a:p>
          <a:p/>
          <a:p>
            <a:r>
              <a:t>DO:</a:t>
            </a:r>
          </a:p>
          <a:p>
            <a:r>
              <a:t>Put the main links in the Teams chat. Ask people to keep their camera on for the activities if they can.</a:t>
            </a:r>
          </a:p>
          <a:p/>
          <a:p>
            <a:r>
              <a:t>TRANSITION:</a:t>
            </a:r>
          </a:p>
          <a:p>
            <a:r>
              <a:t>"Here is the whole session on one page."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 min</a:t>
            </a:r>
          </a:p>
          <a:p/>
          <a:p>
            <a:r>
              <a:t>SAY:</a:t>
            </a:r>
          </a:p>
          <a:p>
            <a:r>
              <a:t>"Eight steps. Each one ends with something you made. Trainers, steps four and five are yours. Admin team, step six, the orange one, is built for you. Everyone does step seven and the final challenge.</a:t>
            </a:r>
          </a:p>
          <a:p/>
          <a:p>
            <a:r>
              <a:t>One rule for today. When the timer is on screen, you work. When it stops, we share."</a:t>
            </a:r>
          </a:p>
          <a:p/>
          <a:p>
            <a:r>
              <a:t>DO:</a:t>
            </a:r>
          </a:p>
          <a:p>
            <a:r>
              <a:t>Keep to time. If the session is shorter than planned, cut the videos first, never the final challenge.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4 min</a:t>
            </a:r>
          </a:p>
          <a:p/>
          <a:p>
            <a:r>
              <a:t>SAY:</a:t>
            </a:r>
          </a:p>
          <a:p>
            <a:r>
              <a:t>"Look at this picture. A robot hand passes a draft. A human hand holds the red pen. That is the whole relationship.</a:t>
            </a:r>
          </a:p>
          <a:p/>
          <a:p>
            <a:r>
              <a:t>Think of AI as a very fast intern who has read a million textbooks. Ask for a quiz and you have one in five seconds.</a:t>
            </a:r>
          </a:p>
          <a:p/>
          <a:p>
            <a:r>
              <a:t>But this intern has never met your trainees. It does not know the TVTC curriculum or LNA's standards. And sometimes it says something wrong with total confidence.</a:t>
            </a:r>
          </a:p>
          <a:p/>
          <a:p>
            <a:r>
              <a:t>So the intern drafts. You decide what reaches your trainees."</a:t>
            </a:r>
          </a:p>
          <a:p/>
          <a:p>
            <a:r>
              <a:t>ASK:</a:t>
            </a:r>
          </a:p>
          <a:p>
            <a:r>
              <a:t>"What took you the most time last week that was not teaching or real admin work?" Take three answers and type them into the Teams chat. We come back to them in the final challenge.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3 min</a:t>
            </a:r>
          </a:p>
          <a:p/>
          <a:p>
            <a:r>
              <a:t>SAY:</a:t>
            </a:r>
          </a:p>
          <a:p>
            <a:r>
              <a:t>"Left side, green light. AI is great at first drafts, ideas, quiz questions and summaries.</a:t>
            </a:r>
          </a:p>
          <a:p/>
          <a:p>
            <a:r>
              <a:t>Right side, red light. You always check facts and numbers, safety rules, Saudi regulations, and whether it suits your trainees' level.</a:t>
            </a:r>
          </a:p>
          <a:p/>
          <a:p>
            <a:r>
              <a:t>At LNA this matters even more. A wrong step in an electrical or HVAC procedure is a safety problem, not just a typo."</a:t>
            </a:r>
          </a:p>
          <a:p/>
          <a:p>
            <a:r>
              <a:t>ASK:</a:t>
            </a:r>
          </a:p>
          <a:p>
            <a:r>
              <a:t>"Has anyone already caught AI making a mistake?" One quick story is enough.</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2 min</a:t>
            </a:r>
          </a:p>
          <a:p/>
          <a:p>
            <a:r>
              <a:t>DO:</a:t>
            </a:r>
          </a:p>
          <a:p>
            <a:r>
              <a:t>Click the picture to open YouTube. Share your screen WITH computer sound in Teams (Share &gt; include sound). The clip has music and no narration, so say that first.</a:t>
            </a:r>
          </a:p>
          <a:p/>
          <a:p>
            <a:r>
              <a:t>SAY:</a:t>
            </a:r>
          </a:p>
          <a:p>
            <a:r>
              <a:t>"35 seconds. Watch what the teacher asks Copilot to do. LNA already works in Microsoft Teams and Outlook, so this is the tool closest to your daily work."</a:t>
            </a:r>
          </a:p>
          <a:p/>
          <a:p>
            <a:r>
              <a:t>ASK:</a:t>
            </a:r>
          </a:p>
          <a:p>
            <a:r>
              <a:t>"Which task could AI do faster for you?" Take answers in the chat.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6 min</a:t>
            </a:r>
          </a:p>
          <a:p/>
          <a:p>
            <a:r>
              <a:t>SAY:</a:t>
            </a:r>
          </a:p>
          <a:p>
            <a:r>
              <a:t>"Four tools, four jobs.</a:t>
            </a:r>
          </a:p>
          <a:p/>
          <a:p>
            <a:r>
              <a:t>Copilot lives inside Teams, Outlook and Word. Since LNA runs on Microsoft, this is the easiest place for most of you to start.</a:t>
            </a:r>
          </a:p>
          <a:p>
            <a:r>
              <a:t>ChatGPT is the all-rounder for planning, explaining and writing.</a:t>
            </a:r>
          </a:p>
          <a:p>
            <a:r>
              <a:t>Gemini is strong for ideas and works with Google tools.</a:t>
            </a:r>
          </a:p>
          <a:p>
            <a:r>
              <a:t>Canva AI is for anything visual: slides, posters, worksheets.</a:t>
            </a:r>
          </a:p>
          <a:p/>
          <a:p>
            <a:r>
              <a:t>Here is the important line at the bottom. The tool matters less than the way you ask. A good prompt in any of them beats a bad prompt in the best one. So pick the one you already have and learn it well."</a:t>
            </a:r>
          </a:p>
          <a:p/>
          <a:p>
            <a:r>
              <a:t>DO:</a:t>
            </a:r>
          </a:p>
          <a:p>
            <a:r>
              <a:t>Before the session, check with LNA IT (Lulu) which tools staff are allowed to use, and say it here.</a:t>
            </a:r>
          </a:p>
          <a:p/>
          <a:p>
            <a:r>
              <a:t>ASK:</a:t>
            </a:r>
          </a:p>
          <a:p>
            <a:r>
              <a:t>"Type in the chat which tool you have open right now."</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5 min</a:t>
            </a:r>
          </a:p>
          <a:p/>
          <a:p>
            <a:r>
              <a:t>SAY:</a:t>
            </a:r>
          </a:p>
          <a:p>
            <a:r>
              <a:t>"Imagine you are off sick tomorrow and a substitute teacher covers your class. You would not leave a note that just says 'teach air conditioning.'</a:t>
            </a:r>
          </a:p>
          <a:p/>
          <a:p>
            <a:r>
              <a:t>You would say who they are covering for. Who the trainees are. What to teach. How long, how hard. And how to run it.</a:t>
            </a:r>
          </a:p>
          <a:p/>
          <a:p>
            <a:r>
              <a:t>That note has five blocks. A good AI prompt has the same five.</a:t>
            </a:r>
          </a:p>
          <a:p/>
          <a:p>
            <a:r>
              <a:t>ROLE. Who should the AI be? 'You are an HVAC instructor.'</a:t>
            </a:r>
          </a:p>
          <a:p>
            <a:r>
              <a:t>CONTEXT. Who are the trainees? 'First-year diploma students.'</a:t>
            </a:r>
          </a:p>
          <a:p>
            <a:r>
              <a:t>TASK. What exactly do you need? 'A 30-minute lesson.'</a:t>
            </a:r>
          </a:p>
          <a:p>
            <a:r>
              <a:t>LIMITS. Time, length, difficulty. 'Simple English, one activity.'</a:t>
            </a:r>
          </a:p>
          <a:p>
            <a:r>
              <a:t>FORMAT. How should it look? 'A table with timings.'</a:t>
            </a:r>
          </a:p>
          <a:p/>
          <a:p>
            <a:r>
              <a:t>Leave one block out and the AI guesses. It usually guesses wrong."</a:t>
            </a:r>
          </a:p>
          <a:p/>
          <a:p>
            <a:r>
              <a:t>DO:</a:t>
            </a:r>
          </a:p>
          <a:p>
            <a:r>
              <a:t>Ask everyone to write ROLE, CONTEXT, TASK, LIMITS, FORMAT on a sticky note or in their notes. They will use it all session.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4 min (live demo)</a:t>
            </a:r>
          </a:p>
          <a:p/>
          <a:p>
            <a:r>
              <a:t>SAY:</a:t>
            </a:r>
          </a:p>
          <a:p>
            <a:r>
              <a:t>"Here is a real example from our HVAC Technician diploma.</a:t>
            </a:r>
          </a:p>
          <a:p/>
          <a:p>
            <a:r>
              <a:t>The weak prompt: 'Make a lesson about air conditioners.' The AI has to guess everything. What level? How long? Theory or practical? You get something generic.</a:t>
            </a:r>
          </a:p>
          <a:p/>
          <a:p>
            <a:r>
              <a:t>The strong prompt has all five blocks. Look at the colours. Role, context, task, limits, format."</a:t>
            </a:r>
          </a:p>
          <a:p/>
          <a:p>
            <a:r>
              <a:t>DO (live):</a:t>
            </a:r>
          </a:p>
          <a:p>
            <a:r>
              <a:t>Share your screen. Paste the weak prompt into Copilot or ChatGPT. Then paste the strong one. Scroll through both answers side by side.</a:t>
            </a:r>
          </a:p>
          <a:p/>
          <a:p>
            <a:r>
              <a:t>STRONG PROMPT TO PASTE:</a:t>
            </a:r>
          </a:p>
          <a:p>
            <a:r>
              <a:t>You are an HVAC instructor at a Saudi vocational academy. My trainees are first-year diploma students, new to refrigeration. Plan a 30-minute lesson on how a split AC cools a room. Use simple English, one hands-on activity and a 5-question exit quiz. Give it as a table with timings.</a:t>
            </a:r>
          </a:p>
          <a:p/>
          <a:p>
            <a:r>
              <a:t>ASK:</a:t>
            </a:r>
          </a:p>
          <a:p>
            <a:r>
              <a:t>"Which one could you teach from tomorrow morning?"</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2 min</a:t>
            </a:r>
          </a:p>
          <a:p/>
          <a:p>
            <a:r>
              <a:t>SAY:</a:t>
            </a:r>
          </a:p>
          <a:p>
            <a:r>
              <a:t>"This is the shape of what came back. A hook, an explanation, a hands-on task and a quiz. Thirty minutes, planned in about ten seconds.</a:t>
            </a:r>
          </a:p>
          <a:p/>
          <a:p>
            <a:r>
              <a:t>Now the important part. Check it. Are the four parts right? Yes: compressor, condenser, expansion valve, evaporator. Is the activity safe and possible in our lab? Is the English simple enough for first-year trainees?</a:t>
            </a:r>
          </a:p>
          <a:p/>
          <a:p>
            <a:r>
              <a:t>AI did the typing. You did the teaching judgment."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7 min work + 2 min share</a:t>
            </a:r>
          </a:p>
          <a:p/>
          <a:p>
            <a:r>
              <a:t>SAY:</a:t>
            </a:r>
          </a:p>
          <a:p>
            <a:r>
              <a:t>"Your turn. This weak prompt comes from our Business Administration diploma: 'Create questions about Excel.'</a:t>
            </a:r>
          </a:p>
          <a:p/>
          <a:p>
            <a:r>
              <a:t>Rewrite it with the five blocks. Run it in your AI tool. Then compare with your partner. Whose answer is more useful, and why?</a:t>
            </a:r>
          </a:p>
          <a:p/>
          <a:p>
            <a:r>
              <a:t>Admin team, join in. This works for any task."</a:t>
            </a:r>
          </a:p>
          <a:p/>
          <a:p>
            <a:r>
              <a:t>DO:</a:t>
            </a:r>
          </a:p>
          <a:p>
            <a:r>
              <a:t>Start the timer. Use Teams breakout rooms of 2 or 3 if you can. Visit rooms and ask stuck pairs: "Who are the learners? How many questions? What kind?"</a:t>
            </a:r>
          </a:p>
          <a:p/>
          <a:p>
            <a:r>
              <a:t>MODEL ANSWER (share if needed):</a:t>
            </a:r>
          </a:p>
          <a:p>
            <a:r>
              <a:t>You are a computer skills trainer at a Saudi vocational academy. My trainees are first-year Business Administration diploma students who know basic Excel. Create 8 questions on SUM, AVERAGE and cell references: 4 multiple-choice and 4 practical tasks. Present them in a table with the answer in the last column.</a:t>
            </a:r>
          </a:p>
          <a:p/>
          <a:p>
            <a:r>
              <a:t>SHARE:</a:t>
            </a:r>
          </a:p>
          <a:p>
            <a:r>
              <a:t>Two pairs read their before and after prompts aloud.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2 min</a:t>
            </a:r>
          </a:p>
          <a:p/>
          <a:p>
            <a:r>
              <a:t>SAY:</a:t>
            </a:r>
          </a:p>
          <a:p>
            <a:r>
              <a:t>"Four steps for every lesson.</a:t>
            </a:r>
          </a:p>
          <a:p/>
          <a:p>
            <a:r>
              <a:t>One, pick a real topic from your programme.</a:t>
            </a:r>
          </a:p>
          <a:p>
            <a:r>
              <a:t>Two, prompt with the five blocks.</a:t>
            </a:r>
          </a:p>
          <a:p>
            <a:r>
              <a:t>Three, check it. Facts, safety, the level of your trainees.</a:t>
            </a:r>
          </a:p>
          <a:p>
            <a:r>
              <a:t>Four, teach it, and improve it next time.</a:t>
            </a:r>
          </a:p>
          <a:p/>
          <a:p>
            <a:r>
              <a:t>AI does step two in seconds. Step three is the step only you can do. That is your expertise."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10 min</a:t>
            </a:r>
          </a:p>
          <a:p/>
          <a:p>
            <a:r>
              <a:t>SAY:</a:t>
            </a:r>
          </a:p>
          <a:p>
            <a:r>
              <a:t>"These are LNA's seven diploma programmes. Pick yours. Pick one real topic you will teach in the next two weeks.</a:t>
            </a:r>
          </a:p>
          <a:p/>
          <a:p>
            <a:r>
              <a:t>Ask AI for a 30-minute lesson with five parts: objectives, an introduction, one activity, a short quiz, and support for weaker trainees. Use the five blocks."</a:t>
            </a:r>
          </a:p>
          <a:p/>
          <a:p>
            <a:r>
              <a:t>PROMPT TO PASTE IN THE TEAMS CHAT:</a:t>
            </a:r>
          </a:p>
          <a:p>
            <a:r>
              <a:t>You are an experienced [programme] instructor at a Saudi vocational academy for women. My trainees are [first / second]-year diploma students. Plan a 30-minute lesson on [topic]. Include learning objectives, a 5-minute introduction, one hands-on activity, a short quiz, and how to support weaker trainees. Give it as a table with timings.</a:t>
            </a:r>
          </a:p>
          <a:p/>
          <a:p>
            <a:r>
              <a:t>DO:</a:t>
            </a:r>
          </a:p>
          <a:p>
            <a:r>
              <a:t>Ask each person: "What would you change before you teach this?" That question is the point of the activity.</a:t>
            </a:r>
          </a:p>
          <a:p/>
          <a:p>
            <a:r>
              <a:t>Admin team: use these 10 minutes to try the admin examples coming up in step 6, or pair with a trainer.</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3 min (play the opening only)</a:t>
            </a:r>
          </a:p>
          <a:p/>
          <a:p>
            <a:r>
              <a:t>DO:</a:t>
            </a:r>
          </a:p>
          <a:p>
            <a:r>
              <a:t>Click the picture to open YouTube. Share screen with sound. Stop once the lesson plan has been generated.</a:t>
            </a:r>
          </a:p>
          <a:p/>
          <a:p>
            <a:r>
              <a:t>SAY:</a:t>
            </a:r>
          </a:p>
          <a:p>
            <a:r>
              <a:t>"Watch how the teacher gives context before asking for anything. That is the five blocks in action."</a:t>
            </a:r>
          </a:p>
          <a:p/>
          <a:p>
            <a:r>
              <a:t>ASK:</a:t>
            </a:r>
          </a:p>
          <a:p>
            <a:r>
              <a:t>"Which part would you use first?"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2 min</a:t>
            </a:r>
          </a:p>
          <a:p/>
          <a:p>
            <a:r>
              <a:t>SAY:</a:t>
            </a:r>
          </a:p>
          <a:p>
            <a:r>
              <a:t>"Remember this pattern: two, two, one. Two multiple-choice. Two short-answer. One scenario, where trainees use what they know in a real workplace situation.</a:t>
            </a:r>
          </a:p>
          <a:p/>
          <a:p>
            <a:r>
              <a:t>Then the trick. Ask a second time: 'Give the answers and explain each one.' Read the explanations. That is where you catch AI mistakes. If the explanation is weak, the question is weak too."</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3 min</a:t>
            </a:r>
          </a:p>
          <a:p/>
          <a:p>
            <a:r>
              <a:t>SAY:</a:t>
            </a:r>
          </a:p>
          <a:p>
            <a:r>
              <a:t>"Two questions AI wrote for our Health and Safety diploma.</a:t>
            </a:r>
          </a:p>
          <a:p/>
          <a:p>
            <a:r>
              <a:t>The multiple-choice one: which colour safety sign means you must do something? The answer is B, blue. Blue round signs are mandatory signs, like 'wear eye protection'.</a:t>
            </a:r>
          </a:p>
          <a:p/>
          <a:p>
            <a:r>
              <a:t>The scenario: a chemical spill near the workshop exit. The model answer: warn people and keep them away, tell the supervisor, then check the safety data sheet before anyone cleans up.</a:t>
            </a:r>
          </a:p>
          <a:p/>
          <a:p>
            <a:r>
              <a:t>Both are good. But notice: I checked them. If AI had said red for mandatory, that is a safety mistake reaching a trainee. You are the last check."</a:t>
            </a:r>
          </a:p>
          <a:p/>
          <a:p>
            <a:r>
              <a:t>ASK:</a:t>
            </a:r>
          </a:p>
          <a:p>
            <a:r>
              <a:t>"Health and Safety trainers, would you change anything in the model answer?"</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8 min</a:t>
            </a:r>
          </a:p>
          <a:p/>
          <a:p>
            <a:r>
              <a:t>PROMPT TO PASTE IN THE TEAMS CHAT:</a:t>
            </a:r>
          </a:p>
          <a:p>
            <a:r>
              <a:t>Using the lesson above, create 5 questions: 2 multiple-choice, 2 short-answer and 1 workplace scenario question. Then give the correct answers with a one-line explanation for each.</a:t>
            </a:r>
          </a:p>
          <a:p/>
          <a:p>
            <a:r>
              <a:t>DO:</a:t>
            </a:r>
          </a:p>
          <a:p>
            <a:r>
              <a:t>Ask one volunteer to read their scenario question aloud. Ask the room: "Is it fair? Is it clear? Is the answer right?"</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2 min</a:t>
            </a:r>
          </a:p>
          <a:p/>
          <a:p>
            <a:r>
              <a:t>SAY:</a:t>
            </a:r>
          </a:p>
          <a:p>
            <a:r>
              <a:t>"One mountain, one flag, three ways up. A gentle ramp, a staircase and a ladder.</a:t>
            </a:r>
          </a:p>
          <a:p/>
          <a:p>
            <a:r>
              <a:t>That is differentiation. Same goal for every trainee, different routes depending on where she starts.</a:t>
            </a:r>
          </a:p>
          <a:p/>
          <a:p>
            <a:r>
              <a:t>Doing this by hand takes ages. With AI it is one prompt."</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3 min</a:t>
            </a:r>
          </a:p>
          <a:p/>
          <a:p>
            <a:r>
              <a:t>SAY:</a:t>
            </a:r>
          </a:p>
          <a:p>
            <a:r>
              <a:t>"Real example from our Electrical Technician diploma. One goal: measure voltage safely with a multimeter.</a:t>
            </a:r>
          </a:p>
          <a:p/>
          <a:p>
            <a:r>
              <a:t>Beginner: label the parts of a multimeter on a photo.</a:t>
            </a:r>
          </a:p>
          <a:p>
            <a:r>
              <a:t>Middle: measure three practice circuits in pairs and record the readings.</a:t>
            </a:r>
          </a:p>
          <a:p>
            <a:r>
              <a:t>Advanced: find the fault in a circuit and write a five-line report.</a:t>
            </a:r>
          </a:p>
          <a:p/>
          <a:p>
            <a:r>
              <a:t>Same flag. Three routes. Notice the steps get taller, like the staircase on the mountain."</a:t>
            </a:r>
          </a:p>
          <a:p/>
          <a:p>
            <a:r>
              <a:t>PROMPT:</a:t>
            </a:r>
          </a:p>
          <a:p>
            <a:r>
              <a:t>Learning goal: measure voltage safely with a multimeter. Create three activities that all meet this goal: one for beginners, one for middle-level trainees, one for advanced trainees. For each, give the instructions to trainees and the time needed.</a:t>
            </a:r>
          </a:p>
          <a:p/>
          <a:p>
            <a:r>
              <a:t>ASK:</a:t>
            </a:r>
          </a:p>
          <a:p>
            <a:r>
              <a:t>"Does the advanced task still meet the same goal, or did AI change the goal?" This is a common AI slip.</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8 min</a:t>
            </a:r>
          </a:p>
          <a:p/>
          <a:p>
            <a:r>
              <a:t>DO:</a:t>
            </a:r>
          </a:p>
          <a:p>
            <a:r>
              <a:t>Trainers work alone or in pairs. Share one example at the end.</a:t>
            </a:r>
          </a:p>
          <a:p/>
          <a:p>
            <a:r>
              <a:t>ASK:</a:t>
            </a:r>
          </a:p>
          <a:p>
            <a:r>
              <a:t>"Who found that AI changed the goal for the advanced level?" Praise anyone who caught it.</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 min</a:t>
            </a:r>
          </a:p>
          <a:p/>
          <a:p>
            <a:r>
              <a:t>SAY:</a:t>
            </a:r>
          </a:p>
          <a:p>
            <a:r>
              <a:t>"Now the part for our administration team. Trainers, stay with us. You write emails and attend meetings too.</a:t>
            </a:r>
          </a:p>
          <a:p/>
          <a:p>
            <a:r>
              <a:t>Same idea as before. AI drafts in minutes. You check. Then you send."</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2 min</a:t>
            </a:r>
          </a:p>
          <a:p/>
          <a:p>
            <a:r>
              <a:t>SAY:</a:t>
            </a:r>
          </a:p>
          <a:p>
            <a:r>
              <a:t>"Four jobs that fill an admin week.</a:t>
            </a:r>
          </a:p>
          <a:p/>
          <a:p>
            <a:r>
              <a:t>Emails: updates to sponsoring companies, replies, reminders.</a:t>
            </a:r>
          </a:p>
          <a:p>
            <a:r>
              <a:t>Meetings: turn a Teams recap into a clear action list.</a:t>
            </a:r>
          </a:p>
          <a:p>
            <a:r>
              <a:t>Reports: turn an attendance export into a summary.</a:t>
            </a:r>
          </a:p>
          <a:p>
            <a:r>
              <a:t>Notices: announcements for trainees and staff, in Arabic and English.</a:t>
            </a:r>
          </a:p>
          <a:p/>
          <a:p>
            <a:r>
              <a:t>And the method does not change. Same five blocks, different job."</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3 min (live demo)</a:t>
            </a:r>
          </a:p>
          <a:p/>
          <a:p>
            <a:r>
              <a:t>SAY:</a:t>
            </a:r>
          </a:p>
          <a:p>
            <a:r>
              <a:t>"Admin example one. An email to a company that sponsors our trainees.</a:t>
            </a:r>
          </a:p>
          <a:p/>
          <a:p>
            <a:r>
              <a:t>Left side: what you type. Look, it still has the five blocks. Role: admissions officer. Context: a sponsoring company. Task: the email. Limits: under 100 words. And the format is an email.</a:t>
            </a:r>
          </a:p>
          <a:p/>
          <a:p>
            <a:r>
              <a:t>Right side: what AI gives back in about 20 seconds. You add the name and attach the report.</a:t>
            </a:r>
          </a:p>
          <a:p/>
          <a:p>
            <a:r>
              <a:t>And the red line at the bottom. The prompt has no trainee names and no ID numbers. The report stays in our system. AI only writes the covering email."</a:t>
            </a:r>
          </a:p>
          <a:p/>
          <a:p>
            <a:r>
              <a:t>DO:</a:t>
            </a:r>
          </a:p>
          <a:p>
            <a:r>
              <a:t>Run the prompt live in Copilot or Outlook's Copilot if available.</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3 min</a:t>
            </a:r>
          </a:p>
          <a:p/>
          <a:p>
            <a:r>
              <a:t>SAY:</a:t>
            </a:r>
          </a:p>
          <a:p>
            <a:r>
              <a:t>"Admin example two. After a Teams meeting, Copilot in Teams can give a recap. If it is not available, paste your own rough notes into any AI tool.</a:t>
            </a:r>
          </a:p>
          <a:p/>
          <a:p>
            <a:r>
              <a:t>Then one line: list the decisions, owners and deadlines as a table.</a:t>
            </a:r>
          </a:p>
          <a:p/>
          <a:p>
            <a:r>
              <a:t>You get this. Who does what, by when. Paste it into the follow-up email and everyone knows their job."</a:t>
            </a:r>
          </a:p>
          <a:p/>
          <a:p>
            <a:r>
              <a:t>NOTE: These rows are sample practice rows, not real LNA decisions. Say so if asked.</a:t>
            </a:r>
          </a:p>
          <a:p/>
          <a:p>
            <a:r>
              <a:t>DO:</a:t>
            </a:r>
          </a:p>
          <a:p>
            <a:r>
              <a:t>Check with Lulu whether Copilot meeting recap is switched on for LNA's Teams. If it is not, demo with pasted notes.</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3 min</a:t>
            </a:r>
          </a:p>
          <a:p/>
          <a:p>
            <a:r>
              <a:t>SAY:</a:t>
            </a:r>
          </a:p>
          <a:p>
            <a:r>
              <a:t>"Admin example three. You export the weekly attendance sheet from the system. You remove the names and ID numbers. Then you ask AI to summarise it by programme, show a bar chart, and flag anything under 90 percent.</a:t>
            </a:r>
          </a:p>
          <a:p/>
          <a:p>
            <a:r>
              <a:t>In this sample, Supply Chain is flagged in red at 88 percent. That is the one you look into.</a:t>
            </a:r>
          </a:p>
          <a:p/>
          <a:p>
            <a:r>
              <a:t>These are sample numbers for practice, not real LNA figures."</a:t>
            </a:r>
          </a:p>
          <a:p/>
          <a:p>
            <a:r>
              <a:t>IMPORTANT:</a:t>
            </a:r>
          </a:p>
          <a:p>
            <a:r>
              <a:t>Before pasting any export into a public AI tool, delete trainee names, national ID numbers and phone numbers. Use only the counts. If LNA has an approved internal tool (for example Copilot with company data protection), use that.</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5 min</a:t>
            </a:r>
          </a:p>
          <a:p/>
          <a:p>
            <a:r>
              <a:t>SAY:</a:t>
            </a:r>
          </a:p>
          <a:p>
            <a:r>
              <a:t>"One rule to remember: the traffic light.</a:t>
            </a:r>
          </a:p>
          <a:p/>
          <a:p>
            <a:r>
              <a:t>GREEN, go. Ideas, drafts, lesson outlines, quiz drafts. Use AI freely.</a:t>
            </a:r>
          </a:p>
          <a:p/>
          <a:p>
            <a:r>
              <a:t>AMBER, check first. Facts, numbers, safety steps and regulations. AI can be wrong and sound completely sure. In a vocational academy, a wrong safety step matters.</a:t>
            </a:r>
          </a:p>
          <a:p/>
          <a:p>
            <a:r>
              <a:t>RED, never. Trainee names, national ID numbers, grades and health information never go into a public AI tool.</a:t>
            </a:r>
          </a:p>
          <a:p/>
          <a:p>
            <a:r>
              <a:t>Saudi Arabia's Personal Data Protection Law, the PDPL, protects personal data. And LNA's IT policy decides which tools are approved. When in doubt, ask Lulu and the IT team."</a:t>
            </a:r>
          </a:p>
          <a:p/>
          <a:p>
            <a:r>
              <a:t>ASK:</a:t>
            </a:r>
          </a:p>
          <a:p>
            <a:r>
              <a:t>"Where would you put: writing a parent or sponsor email with a trainee's grade in it?" (Answer: RED, unless the grade and name are removed.)</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4 min (2 min groups, 2 min share)</a:t>
            </a:r>
          </a:p>
          <a:p/>
          <a:p>
            <a:r>
              <a:t>SAY:</a:t>
            </a:r>
          </a:p>
          <a:p>
            <a:r>
              <a:t>"Four real LNA situations. For each one: is it a job for AI, or for a human? Two minutes in your groups."</a:t>
            </a:r>
          </a:p>
          <a:p/>
          <a:p>
            <a:r>
              <a:t>ANSWER KEY:</a:t>
            </a:r>
          </a:p>
          <a:p>
            <a:r>
              <a:t>A. Ideas for Health &amp; Safety week: AI is fine. Green light. You choose the ideas.</a:t>
            </a:r>
          </a:p>
          <a:p>
            <a:r>
              <a:t>B. Deciding a pass or fail: HUMAN. It affects a young woman's career and her sponsor. It needs professional judgment and accountability.</a:t>
            </a:r>
          </a:p>
          <a:p>
            <a:r>
              <a:t>C. First draft of an HVAC quiz: AI is fine, amber. Check every answer before trainees see it.</a:t>
            </a:r>
          </a:p>
          <a:p>
            <a:r>
              <a:t>D. Pasting a trainee's ID and grades: NO. Red light. Personal data never goes into a public AI tool.</a:t>
            </a:r>
          </a:p>
          <a:p/>
          <a:p>
            <a:r>
              <a:t>KEY LINE TO END ON:</a:t>
            </a:r>
          </a:p>
          <a:p>
            <a:r>
              <a:t>"AI can draft. Only a human can decide."</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 min to explain, then 10 min work</a:t>
            </a:r>
          </a:p>
          <a:p/>
          <a:p>
            <a:r>
              <a:t>SAY:</a:t>
            </a:r>
          </a:p>
          <a:p>
            <a:r>
              <a:t>"Remember the time-eaters we typed in the chat at the start? Pick one. A real task you need this week. Trainers, a lesson, a quiz or a worksheet. Admin, an email, a report or a notice.</a:t>
            </a:r>
          </a:p>
          <a:p/>
          <a:p>
            <a:r>
              <a:t>Ten minutes. When the sand runs out, you should have something finished."</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10 min work + 3 min share</a:t>
            </a:r>
          </a:p>
          <a:p/>
          <a:p>
            <a:r>
              <a:t>DO:</a:t>
            </a:r>
          </a:p>
          <a:p>
            <a:r>
              <a:t>Start the timer. Give a 5-minute and a 1-minute warning. If someone is stuck choosing, suggest an exit ticket, a homework sheet, a sponsor email or a weekly notice.</a:t>
            </a:r>
          </a:p>
          <a:p/>
          <a:p>
            <a:r>
              <a:t>SHARE:</a:t>
            </a:r>
          </a:p>
          <a:p>
            <a:r>
              <a:t>"Who will use theirs this week? Paste it in the chat and tell us when you will use it."</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 min</a:t>
            </a:r>
          </a:p>
          <a:p/>
          <a:p>
            <a:r>
              <a:t>SAY:</a:t>
            </a:r>
          </a:p>
          <a:p>
            <a:r>
              <a:t>"Take a screenshot of this slide now. It is the five blocks with a real example from our Supply Chain diploma. Change the words in the brackets for your own programme or task, and keep the five blocks."</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 min</a:t>
            </a:r>
          </a:p>
          <a:p/>
          <a:p>
            <a:r>
              <a:t>SAY:</a:t>
            </a:r>
          </a:p>
          <a:p>
            <a:r>
              <a:t>"Three words. Draft: AI writes the first version. Check: you fix the facts, the safety and the level. Use: teach it, send it, and improve it next time.</a:t>
            </a:r>
          </a:p>
          <a:p/>
          <a:p>
            <a:r>
              <a:t>That is the whole method. It works for a lesson, a quiz, an email or a report."</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2 min</a:t>
            </a:r>
          </a:p>
          <a:p/>
          <a:p>
            <a:r>
              <a:t>SAY:</a:t>
            </a:r>
          </a:p>
          <a:p>
            <a:r>
              <a:t>"A small seed growing out of a book. Start with one task this week. Not ten. One lesson, or one email.</a:t>
            </a:r>
          </a:p>
          <a:p/>
          <a:p>
            <a:r>
              <a:t>Thank you to Lulu, Samar and the whole LNA team. Start small. Teach smarter."</a:t>
            </a:r>
          </a:p>
          <a:p/>
          <a:p>
            <a:r>
              <a:t>DO:</a:t>
            </a:r>
          </a:p>
          <a:p>
            <a:r>
              <a:t>Take questions. Share the page link azizsaif.com/ai-learning-LNA in the Teams chat so everyone keeps the slides, prompts and the prompt card.</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Trainer reference. About 85 minutes in total. For a 60-minute Teams slot, drop both videos, shorten Activities 3 and 4 to 5 minutes each, and keep the final challenge.</a:t>
            </a:r>
          </a:p>
          <a:p/>
          <a:p>
            <a:r>
              <a:t>Before the session:</a:t>
            </a:r>
          </a:p>
          <a:p>
            <a:r>
              <a:t>1. Confirm with Lulu (LNA IT) which AI tools staff may use, and whether Copilot meeting recap is on.</a:t>
            </a:r>
          </a:p>
          <a:p>
            <a:r>
              <a:t>2. Test both YouTube links with "share sound" in Teams.</a:t>
            </a:r>
          </a:p>
          <a:p>
            <a:r>
              <a:t>3. Paste the prompts from these notes into a document so you can drop them into the Teams chat.</a:t>
            </a:r>
          </a:p>
          <a:p>
            <a:r>
              <a:t>4. Set up breakout rooms of 2 or 3 for the activities.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hyperlink" Target="https://www.youtube.com/watch?v=K5z6t9gSO4E" TargetMode="Externa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hyperlink" Target="https://www.youtube.com/watch?v=WkXVukl62KU" TargetMode="Externa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DFD7C8"/>
        </a:solidFill>
        <a:effectLst/>
      </p:bgPr>
    </p:bg>
    <p:spTree>
      <p:nvGrpSpPr>
        <p:cNvPr id="1" name=""/>
        <p:cNvGrpSpPr/>
        <p:nvPr/>
      </p:nvGrpSpPr>
      <p:grpSpPr/>
      <p:pic>
        <p:nvPicPr>
          <p:cNvPr id="2" name="Picture 1" descr="lna_cover.jpg"/>
          <p:cNvPicPr>
            <a:picLocks noChangeAspect="1"/>
          </p:cNvPicPr>
          <p:nvPr/>
        </p:nvPicPr>
        <p:blipFill>
          <a:blip r:embed="rId2"/>
          <a:stretch>
            <a:fillRect/>
          </a:stretch>
        </p:blipFill>
        <p:spPr>
          <a:xfrm>
            <a:off x="1364623" y="2103120"/>
            <a:ext cx="9462447" cy="4754880"/>
          </a:xfrm>
          <a:prstGeom prst="rect">
            <a:avLst/>
          </a:prstGeom>
        </p:spPr>
      </p:pic>
      <p:sp>
        <p:nvSpPr>
          <p:cNvPr id="3" name="TextBox 2"/>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LEADING NATIONAL ACADEMY · AL-KHOBAR · CPD</a:t>
            </a:r>
          </a:p>
        </p:txBody>
      </p:sp>
      <p:sp>
        <p:nvSpPr>
          <p:cNvPr id="4" name="TextBox 3"/>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1</a:t>
            </a:r>
          </a:p>
        </p:txBody>
      </p:sp>
      <p:sp>
        <p:nvSpPr>
          <p:cNvPr id="5" name="TextBox 4"/>
          <p:cNvSpPr txBox="1"/>
          <p:nvPr/>
        </p:nvSpPr>
        <p:spPr>
          <a:xfrm>
            <a:off x="548640" y="685800"/>
            <a:ext cx="11064240" cy="1280160"/>
          </a:xfrm>
          <a:prstGeom prst="rect">
            <a:avLst/>
          </a:prstGeom>
          <a:noFill/>
        </p:spPr>
        <p:txBody>
          <a:bodyPr wrap="square" anchor="t" lIns="0" rIns="0" tIns="0" bIns="0">
            <a:spAutoFit/>
          </a:bodyPr>
          <a:lstStyle/>
          <a:p>
            <a:pPr algn="l">
              <a:lnSpc>
                <a:spcPct val="88000"/>
              </a:lnSpc>
            </a:pPr>
            <a:r>
              <a:rPr sz="7200" b="1" i="0">
                <a:solidFill>
                  <a:srgbClr val="1F3752"/>
                </a:solidFill>
                <a:latin typeface="Calibri"/>
              </a:rPr>
              <a:t>AI Tools for Effective Teaching</a:t>
            </a:r>
          </a:p>
        </p:txBody>
      </p:sp>
      <p:sp>
        <p:nvSpPr>
          <p:cNvPr id="6" name="Rounded Rectangle 5"/>
          <p:cNvSpPr/>
          <p:nvPr/>
        </p:nvSpPr>
        <p:spPr>
          <a:xfrm>
            <a:off x="548640" y="5806440"/>
            <a:ext cx="10092049" cy="777240"/>
          </a:xfrm>
          <a:prstGeom prst="roundRect">
            <a:avLst>
              <a:gd name="adj" fmla="val 50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5806440"/>
            <a:ext cx="10092049" cy="777240"/>
          </a:xfrm>
          <a:prstGeom prst="rect">
            <a:avLst/>
          </a:prstGeom>
          <a:noFill/>
        </p:spPr>
        <p:txBody>
          <a:bodyPr wrap="square" anchor="ctr" lIns="0" rIns="0" tIns="0" bIns="0">
            <a:spAutoFit/>
          </a:bodyPr>
          <a:lstStyle/>
          <a:p>
            <a:pPr algn="ctr">
              <a:lnSpc>
                <a:spcPct val="95000"/>
              </a:lnSpc>
            </a:pPr>
            <a:r>
              <a:rPr sz="3400" b="1" i="0">
                <a:solidFill>
                  <a:srgbClr val="FFFFFF"/>
                </a:solidFill>
                <a:latin typeface="Calibri"/>
              </a:rPr>
              <a:t>For LNA academic and administrative staff</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9" name="Rectangle 28"/>
          <p:cNvSpPr/>
          <p:nvPr/>
        </p:nvSpPr>
        <p:spPr>
          <a:xfrm>
            <a:off x="1152144" y="2907792"/>
            <a:ext cx="9884664" cy="54864"/>
          </a:xfrm>
          <a:prstGeom prst="rect">
            <a:avLst/>
          </a:prstGeom>
          <a:solidFill>
            <a:srgbClr val="E4DF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Box 1"/>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TODAY ON ONE PAGE</a:t>
            </a:r>
          </a:p>
        </p:txBody>
      </p:sp>
      <p:sp>
        <p:nvSpPr>
          <p:cNvPr id="3" name="TextBox 2"/>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2</a:t>
            </a:r>
          </a:p>
        </p:txBody>
      </p:sp>
      <p:sp>
        <p:nvSpPr>
          <p:cNvPr id="4" name="TextBox 3"/>
          <p:cNvSpPr txBox="1"/>
          <p:nvPr/>
        </p:nvSpPr>
        <p:spPr>
          <a:xfrm>
            <a:off x="548640" y="731520"/>
            <a:ext cx="11064240" cy="1005840"/>
          </a:xfrm>
          <a:prstGeom prst="rect">
            <a:avLst/>
          </a:prstGeom>
          <a:noFill/>
        </p:spPr>
        <p:txBody>
          <a:bodyPr wrap="square" anchor="t" lIns="0" rIns="0" tIns="0" bIns="0">
            <a:spAutoFit/>
          </a:bodyPr>
          <a:lstStyle/>
          <a:p>
            <a:pPr algn="l">
              <a:lnSpc>
                <a:spcPct val="88000"/>
              </a:lnSpc>
            </a:pPr>
            <a:r>
              <a:rPr sz="6400" b="1" i="0">
                <a:solidFill>
                  <a:srgbClr val="1F3752"/>
                </a:solidFill>
                <a:latin typeface="Calibri"/>
              </a:rPr>
              <a:t>8 steps. One real result.</a:t>
            </a:r>
          </a:p>
        </p:txBody>
      </p:sp>
      <p:sp>
        <p:nvSpPr>
          <p:cNvPr id="5" name="Oval 4"/>
          <p:cNvSpPr/>
          <p:nvPr/>
        </p:nvSpPr>
        <p:spPr>
          <a:xfrm>
            <a:off x="548640" y="2331720"/>
            <a:ext cx="1207008" cy="1207008"/>
          </a:xfrm>
          <a:prstGeom prst="ellipse">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2331720"/>
            <a:ext cx="1207008" cy="1207008"/>
          </a:xfrm>
          <a:prstGeom prst="rect">
            <a:avLst/>
          </a:prstGeom>
          <a:noFill/>
        </p:spPr>
        <p:txBody>
          <a:bodyPr wrap="square" anchor="ctr" lIns="0" rIns="0" tIns="0" bIns="0">
            <a:spAutoFit/>
          </a:bodyPr>
          <a:lstStyle/>
          <a:p>
            <a:pPr algn="ctr">
              <a:lnSpc>
                <a:spcPct val="85000"/>
              </a:lnSpc>
            </a:pPr>
            <a:r>
              <a:rPr sz="4600" b="1" i="0">
                <a:solidFill>
                  <a:srgbClr val="FFFFFF"/>
                </a:solidFill>
                <a:latin typeface="Calibri"/>
              </a:rPr>
              <a:t>10</a:t>
            </a:r>
          </a:p>
          <a:p>
            <a:pPr algn="ctr">
              <a:lnSpc>
                <a:spcPct val="85000"/>
              </a:lnSpc>
            </a:pPr>
            <a:r>
              <a:rPr sz="1800" b="1" i="0">
                <a:solidFill>
                  <a:srgbClr val="FFFFFF"/>
                </a:solidFill>
                <a:latin typeface="Calibri"/>
              </a:rPr>
              <a:t>min</a:t>
            </a:r>
          </a:p>
        </p:txBody>
      </p:sp>
      <p:sp>
        <p:nvSpPr>
          <p:cNvPr id="7" name="TextBox 6"/>
          <p:cNvSpPr txBox="1"/>
          <p:nvPr/>
        </p:nvSpPr>
        <p:spPr>
          <a:xfrm>
            <a:off x="365759" y="3657600"/>
            <a:ext cx="1572768" cy="914400"/>
          </a:xfrm>
          <a:prstGeom prst="rect">
            <a:avLst/>
          </a:prstGeom>
          <a:noFill/>
        </p:spPr>
        <p:txBody>
          <a:bodyPr wrap="square" anchor="t" lIns="0" rIns="0" tIns="0" bIns="0">
            <a:spAutoFit/>
          </a:bodyPr>
          <a:lstStyle/>
          <a:p>
            <a:pPr algn="ctr">
              <a:lnSpc>
                <a:spcPct val="95000"/>
              </a:lnSpc>
            </a:pPr>
            <a:r>
              <a:rPr sz="2400" b="1" i="0">
                <a:solidFill>
                  <a:srgbClr val="1F3752"/>
                </a:solidFill>
                <a:latin typeface="Calibri"/>
              </a:rPr>
              <a:t>AI basics</a:t>
            </a:r>
          </a:p>
        </p:txBody>
      </p:sp>
      <p:sp>
        <p:nvSpPr>
          <p:cNvPr id="8" name="Oval 7"/>
          <p:cNvSpPr/>
          <p:nvPr/>
        </p:nvSpPr>
        <p:spPr>
          <a:xfrm>
            <a:off x="1960734" y="2331720"/>
            <a:ext cx="1207008" cy="1207008"/>
          </a:xfrm>
          <a:prstGeom prst="ellipse">
            <a:avLst/>
          </a:prstGeom>
          <a:solidFill>
            <a:srgbClr val="007F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960734" y="2331720"/>
            <a:ext cx="1207008" cy="1207008"/>
          </a:xfrm>
          <a:prstGeom prst="rect">
            <a:avLst/>
          </a:prstGeom>
          <a:noFill/>
        </p:spPr>
        <p:txBody>
          <a:bodyPr wrap="square" anchor="ctr" lIns="0" rIns="0" tIns="0" bIns="0">
            <a:spAutoFit/>
          </a:bodyPr>
          <a:lstStyle/>
          <a:p>
            <a:pPr algn="ctr">
              <a:lnSpc>
                <a:spcPct val="85000"/>
              </a:lnSpc>
            </a:pPr>
            <a:r>
              <a:rPr sz="4600" b="1" i="0">
                <a:solidFill>
                  <a:srgbClr val="FFFFFF"/>
                </a:solidFill>
                <a:latin typeface="Calibri"/>
              </a:rPr>
              <a:t>10</a:t>
            </a:r>
          </a:p>
          <a:p>
            <a:pPr algn="ctr">
              <a:lnSpc>
                <a:spcPct val="85000"/>
              </a:lnSpc>
            </a:pPr>
            <a:r>
              <a:rPr sz="1800" b="1" i="0">
                <a:solidFill>
                  <a:srgbClr val="FFFFFF"/>
                </a:solidFill>
                <a:latin typeface="Calibri"/>
              </a:rPr>
              <a:t>min</a:t>
            </a:r>
          </a:p>
        </p:txBody>
      </p:sp>
      <p:sp>
        <p:nvSpPr>
          <p:cNvPr id="10" name="TextBox 9"/>
          <p:cNvSpPr txBox="1"/>
          <p:nvPr/>
        </p:nvSpPr>
        <p:spPr>
          <a:xfrm>
            <a:off x="1777854" y="3657600"/>
            <a:ext cx="1572768" cy="914400"/>
          </a:xfrm>
          <a:prstGeom prst="rect">
            <a:avLst/>
          </a:prstGeom>
          <a:noFill/>
        </p:spPr>
        <p:txBody>
          <a:bodyPr wrap="square" anchor="t" lIns="0" rIns="0" tIns="0" bIns="0">
            <a:spAutoFit/>
          </a:bodyPr>
          <a:lstStyle/>
          <a:p>
            <a:pPr algn="ctr">
              <a:lnSpc>
                <a:spcPct val="95000"/>
              </a:lnSpc>
            </a:pPr>
            <a:r>
              <a:rPr sz="2400" b="1" i="0">
                <a:solidFill>
                  <a:srgbClr val="1F3752"/>
                </a:solidFill>
                <a:latin typeface="Calibri"/>
              </a:rPr>
              <a:t>Tools</a:t>
            </a:r>
          </a:p>
        </p:txBody>
      </p:sp>
      <p:sp>
        <p:nvSpPr>
          <p:cNvPr id="11" name="Oval 10"/>
          <p:cNvSpPr/>
          <p:nvPr/>
        </p:nvSpPr>
        <p:spPr>
          <a:xfrm>
            <a:off x="3372829" y="2331720"/>
            <a:ext cx="1207008" cy="1207008"/>
          </a:xfrm>
          <a:prstGeom prst="ellipse">
            <a:avLst/>
          </a:prstGeom>
          <a:solidFill>
            <a:srgbClr val="0B67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372829" y="2331720"/>
            <a:ext cx="1207008" cy="1207008"/>
          </a:xfrm>
          <a:prstGeom prst="rect">
            <a:avLst/>
          </a:prstGeom>
          <a:noFill/>
        </p:spPr>
        <p:txBody>
          <a:bodyPr wrap="square" anchor="ctr" lIns="0" rIns="0" tIns="0" bIns="0">
            <a:spAutoFit/>
          </a:bodyPr>
          <a:lstStyle/>
          <a:p>
            <a:pPr algn="ctr">
              <a:lnSpc>
                <a:spcPct val="85000"/>
              </a:lnSpc>
            </a:pPr>
            <a:r>
              <a:rPr sz="4600" b="1" i="0">
                <a:solidFill>
                  <a:srgbClr val="FFFFFF"/>
                </a:solidFill>
                <a:latin typeface="Calibri"/>
              </a:rPr>
              <a:t>15</a:t>
            </a:r>
          </a:p>
          <a:p>
            <a:pPr algn="ctr">
              <a:lnSpc>
                <a:spcPct val="85000"/>
              </a:lnSpc>
            </a:pPr>
            <a:r>
              <a:rPr sz="1800" b="1" i="0">
                <a:solidFill>
                  <a:srgbClr val="FFFFFF"/>
                </a:solidFill>
                <a:latin typeface="Calibri"/>
              </a:rPr>
              <a:t>min</a:t>
            </a:r>
          </a:p>
        </p:txBody>
      </p:sp>
      <p:sp>
        <p:nvSpPr>
          <p:cNvPr id="13" name="TextBox 12"/>
          <p:cNvSpPr txBox="1"/>
          <p:nvPr/>
        </p:nvSpPr>
        <p:spPr>
          <a:xfrm>
            <a:off x="3189949" y="3657600"/>
            <a:ext cx="1572768" cy="914400"/>
          </a:xfrm>
          <a:prstGeom prst="rect">
            <a:avLst/>
          </a:prstGeom>
          <a:noFill/>
        </p:spPr>
        <p:txBody>
          <a:bodyPr wrap="square" anchor="t" lIns="0" rIns="0" tIns="0" bIns="0">
            <a:spAutoFit/>
          </a:bodyPr>
          <a:lstStyle/>
          <a:p>
            <a:pPr algn="ctr">
              <a:lnSpc>
                <a:spcPct val="95000"/>
              </a:lnSpc>
            </a:pPr>
            <a:r>
              <a:rPr sz="2400" b="1" i="0">
                <a:solidFill>
                  <a:srgbClr val="1F3752"/>
                </a:solidFill>
                <a:latin typeface="Calibri"/>
              </a:rPr>
              <a:t>Prompts</a:t>
            </a:r>
          </a:p>
        </p:txBody>
      </p:sp>
      <p:sp>
        <p:nvSpPr>
          <p:cNvPr id="14" name="Oval 13"/>
          <p:cNvSpPr/>
          <p:nvPr/>
        </p:nvSpPr>
        <p:spPr>
          <a:xfrm>
            <a:off x="4784924" y="2331720"/>
            <a:ext cx="1207008" cy="1207008"/>
          </a:xfrm>
          <a:prstGeom prst="ellipse">
            <a:avLst/>
          </a:prstGeom>
          <a:solidFill>
            <a:srgbClr val="164F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784924" y="2331720"/>
            <a:ext cx="1207008" cy="1207008"/>
          </a:xfrm>
          <a:prstGeom prst="rect">
            <a:avLst/>
          </a:prstGeom>
          <a:noFill/>
        </p:spPr>
        <p:txBody>
          <a:bodyPr wrap="square" anchor="ctr" lIns="0" rIns="0" tIns="0" bIns="0">
            <a:spAutoFit/>
          </a:bodyPr>
          <a:lstStyle/>
          <a:p>
            <a:pPr algn="ctr">
              <a:lnSpc>
                <a:spcPct val="85000"/>
              </a:lnSpc>
            </a:pPr>
            <a:r>
              <a:rPr sz="4600" b="1" i="0">
                <a:solidFill>
                  <a:srgbClr val="FFFFFF"/>
                </a:solidFill>
                <a:latin typeface="Calibri"/>
              </a:rPr>
              <a:t>10</a:t>
            </a:r>
          </a:p>
          <a:p>
            <a:pPr algn="ctr">
              <a:lnSpc>
                <a:spcPct val="85000"/>
              </a:lnSpc>
            </a:pPr>
            <a:r>
              <a:rPr sz="1800" b="1" i="0">
                <a:solidFill>
                  <a:srgbClr val="FFFFFF"/>
                </a:solidFill>
                <a:latin typeface="Calibri"/>
              </a:rPr>
              <a:t>min</a:t>
            </a:r>
          </a:p>
        </p:txBody>
      </p:sp>
      <p:sp>
        <p:nvSpPr>
          <p:cNvPr id="16" name="TextBox 15"/>
          <p:cNvSpPr txBox="1"/>
          <p:nvPr/>
        </p:nvSpPr>
        <p:spPr>
          <a:xfrm>
            <a:off x="4602044" y="3657600"/>
            <a:ext cx="1572768" cy="914400"/>
          </a:xfrm>
          <a:prstGeom prst="rect">
            <a:avLst/>
          </a:prstGeom>
          <a:noFill/>
        </p:spPr>
        <p:txBody>
          <a:bodyPr wrap="square" anchor="t" lIns="0" rIns="0" tIns="0" bIns="0">
            <a:spAutoFit/>
          </a:bodyPr>
          <a:lstStyle/>
          <a:p>
            <a:pPr algn="ctr">
              <a:lnSpc>
                <a:spcPct val="95000"/>
              </a:lnSpc>
            </a:pPr>
            <a:r>
              <a:rPr sz="2400" b="1" i="0">
                <a:solidFill>
                  <a:srgbClr val="1F3752"/>
                </a:solidFill>
                <a:latin typeface="Calibri"/>
              </a:rPr>
              <a:t>Lesson plan</a:t>
            </a:r>
          </a:p>
        </p:txBody>
      </p:sp>
      <p:sp>
        <p:nvSpPr>
          <p:cNvPr id="17" name="Oval 16"/>
          <p:cNvSpPr/>
          <p:nvPr/>
        </p:nvSpPr>
        <p:spPr>
          <a:xfrm>
            <a:off x="6197019" y="2331720"/>
            <a:ext cx="1207008" cy="1207008"/>
          </a:xfrm>
          <a:prstGeom prst="ellipse">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197019" y="2331720"/>
            <a:ext cx="1207008" cy="1207008"/>
          </a:xfrm>
          <a:prstGeom prst="rect">
            <a:avLst/>
          </a:prstGeom>
          <a:noFill/>
        </p:spPr>
        <p:txBody>
          <a:bodyPr wrap="square" anchor="ctr" lIns="0" rIns="0" tIns="0" bIns="0">
            <a:spAutoFit/>
          </a:bodyPr>
          <a:lstStyle/>
          <a:p>
            <a:pPr algn="ctr">
              <a:lnSpc>
                <a:spcPct val="85000"/>
              </a:lnSpc>
            </a:pPr>
            <a:r>
              <a:rPr sz="4600" b="1" i="0">
                <a:solidFill>
                  <a:srgbClr val="FFFFFF"/>
                </a:solidFill>
                <a:latin typeface="Calibri"/>
              </a:rPr>
              <a:t>10</a:t>
            </a:r>
          </a:p>
          <a:p>
            <a:pPr algn="ctr">
              <a:lnSpc>
                <a:spcPct val="85000"/>
              </a:lnSpc>
            </a:pPr>
            <a:r>
              <a:rPr sz="1800" b="1" i="0">
                <a:solidFill>
                  <a:srgbClr val="FFFFFF"/>
                </a:solidFill>
                <a:latin typeface="Calibri"/>
              </a:rPr>
              <a:t>min</a:t>
            </a:r>
          </a:p>
        </p:txBody>
      </p:sp>
      <p:sp>
        <p:nvSpPr>
          <p:cNvPr id="19" name="TextBox 18"/>
          <p:cNvSpPr txBox="1"/>
          <p:nvPr/>
        </p:nvSpPr>
        <p:spPr>
          <a:xfrm>
            <a:off x="6014139" y="3657600"/>
            <a:ext cx="1572768" cy="914400"/>
          </a:xfrm>
          <a:prstGeom prst="rect">
            <a:avLst/>
          </a:prstGeom>
          <a:noFill/>
        </p:spPr>
        <p:txBody>
          <a:bodyPr wrap="square" anchor="t" lIns="0" rIns="0" tIns="0" bIns="0">
            <a:spAutoFit/>
          </a:bodyPr>
          <a:lstStyle/>
          <a:p>
            <a:pPr algn="ctr">
              <a:lnSpc>
                <a:spcPct val="95000"/>
              </a:lnSpc>
            </a:pPr>
            <a:r>
              <a:rPr sz="2400" b="1" i="0">
                <a:solidFill>
                  <a:srgbClr val="1F3752"/>
                </a:solidFill>
                <a:latin typeface="Calibri"/>
              </a:rPr>
              <a:t>Quiz</a:t>
            </a:r>
          </a:p>
        </p:txBody>
      </p:sp>
      <p:sp>
        <p:nvSpPr>
          <p:cNvPr id="20" name="Oval 19"/>
          <p:cNvSpPr/>
          <p:nvPr/>
        </p:nvSpPr>
        <p:spPr>
          <a:xfrm>
            <a:off x="7609114" y="2331720"/>
            <a:ext cx="1207008" cy="1207008"/>
          </a:xfrm>
          <a:prstGeom prst="ellipse">
            <a:avLst/>
          </a:prstGeom>
          <a:solidFill>
            <a:srgbClr val="E09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609114" y="2331720"/>
            <a:ext cx="1207008" cy="1207008"/>
          </a:xfrm>
          <a:prstGeom prst="rect">
            <a:avLst/>
          </a:prstGeom>
          <a:noFill/>
        </p:spPr>
        <p:txBody>
          <a:bodyPr wrap="square" anchor="ctr" lIns="0" rIns="0" tIns="0" bIns="0">
            <a:spAutoFit/>
          </a:bodyPr>
          <a:lstStyle/>
          <a:p>
            <a:pPr algn="ctr">
              <a:lnSpc>
                <a:spcPct val="85000"/>
              </a:lnSpc>
            </a:pPr>
            <a:r>
              <a:rPr sz="4600" b="1" i="0">
                <a:solidFill>
                  <a:srgbClr val="FFFFFF"/>
                </a:solidFill>
                <a:latin typeface="Calibri"/>
              </a:rPr>
              <a:t>10</a:t>
            </a:r>
          </a:p>
          <a:p>
            <a:pPr algn="ctr">
              <a:lnSpc>
                <a:spcPct val="85000"/>
              </a:lnSpc>
            </a:pPr>
            <a:r>
              <a:rPr sz="1800" b="1" i="0">
                <a:solidFill>
                  <a:srgbClr val="FFFFFF"/>
                </a:solidFill>
                <a:latin typeface="Calibri"/>
              </a:rPr>
              <a:t>min</a:t>
            </a:r>
          </a:p>
        </p:txBody>
      </p:sp>
      <p:sp>
        <p:nvSpPr>
          <p:cNvPr id="22" name="TextBox 21"/>
          <p:cNvSpPr txBox="1"/>
          <p:nvPr/>
        </p:nvSpPr>
        <p:spPr>
          <a:xfrm>
            <a:off x="7426234" y="3657600"/>
            <a:ext cx="1572768" cy="914400"/>
          </a:xfrm>
          <a:prstGeom prst="rect">
            <a:avLst/>
          </a:prstGeom>
          <a:noFill/>
        </p:spPr>
        <p:txBody>
          <a:bodyPr wrap="square" anchor="t" lIns="0" rIns="0" tIns="0" bIns="0">
            <a:spAutoFit/>
          </a:bodyPr>
          <a:lstStyle/>
          <a:p>
            <a:pPr algn="ctr">
              <a:lnSpc>
                <a:spcPct val="95000"/>
              </a:lnSpc>
            </a:pPr>
            <a:r>
              <a:rPr sz="2400" b="1" i="0">
                <a:solidFill>
                  <a:srgbClr val="1F3752"/>
                </a:solidFill>
                <a:latin typeface="Calibri"/>
              </a:rPr>
              <a:t>Admin work</a:t>
            </a:r>
          </a:p>
        </p:txBody>
      </p:sp>
      <p:sp>
        <p:nvSpPr>
          <p:cNvPr id="23" name="Oval 22"/>
          <p:cNvSpPr/>
          <p:nvPr/>
        </p:nvSpPr>
        <p:spPr>
          <a:xfrm>
            <a:off x="9021209" y="2331720"/>
            <a:ext cx="1207008" cy="1207008"/>
          </a:xfrm>
          <a:prstGeom prst="ellipse">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021209" y="2331720"/>
            <a:ext cx="1207008" cy="1207008"/>
          </a:xfrm>
          <a:prstGeom prst="rect">
            <a:avLst/>
          </a:prstGeom>
          <a:noFill/>
        </p:spPr>
        <p:txBody>
          <a:bodyPr wrap="square" anchor="ctr" lIns="0" rIns="0" tIns="0" bIns="0">
            <a:spAutoFit/>
          </a:bodyPr>
          <a:lstStyle/>
          <a:p>
            <a:pPr algn="ctr">
              <a:lnSpc>
                <a:spcPct val="85000"/>
              </a:lnSpc>
            </a:pPr>
            <a:r>
              <a:rPr sz="4600" b="1" i="0">
                <a:solidFill>
                  <a:srgbClr val="FFFFFF"/>
                </a:solidFill>
                <a:latin typeface="Calibri"/>
              </a:rPr>
              <a:t>10</a:t>
            </a:r>
          </a:p>
          <a:p>
            <a:pPr algn="ctr">
              <a:lnSpc>
                <a:spcPct val="85000"/>
              </a:lnSpc>
            </a:pPr>
            <a:r>
              <a:rPr sz="1800" b="1" i="0">
                <a:solidFill>
                  <a:srgbClr val="FFFFFF"/>
                </a:solidFill>
                <a:latin typeface="Calibri"/>
              </a:rPr>
              <a:t>min</a:t>
            </a:r>
          </a:p>
        </p:txBody>
      </p:sp>
      <p:sp>
        <p:nvSpPr>
          <p:cNvPr id="25" name="TextBox 24"/>
          <p:cNvSpPr txBox="1"/>
          <p:nvPr/>
        </p:nvSpPr>
        <p:spPr>
          <a:xfrm>
            <a:off x="8838329" y="3657600"/>
            <a:ext cx="1572768" cy="914400"/>
          </a:xfrm>
          <a:prstGeom prst="rect">
            <a:avLst/>
          </a:prstGeom>
          <a:noFill/>
        </p:spPr>
        <p:txBody>
          <a:bodyPr wrap="square" anchor="t" lIns="0" rIns="0" tIns="0" bIns="0">
            <a:spAutoFit/>
          </a:bodyPr>
          <a:lstStyle/>
          <a:p>
            <a:pPr algn="ctr">
              <a:lnSpc>
                <a:spcPct val="95000"/>
              </a:lnSpc>
            </a:pPr>
            <a:r>
              <a:rPr sz="2400" b="1" i="0">
                <a:solidFill>
                  <a:srgbClr val="1F3752"/>
                </a:solidFill>
                <a:latin typeface="Calibri"/>
              </a:rPr>
              <a:t>Safe use</a:t>
            </a:r>
          </a:p>
        </p:txBody>
      </p:sp>
      <p:sp>
        <p:nvSpPr>
          <p:cNvPr id="26" name="Oval 25"/>
          <p:cNvSpPr/>
          <p:nvPr/>
        </p:nvSpPr>
        <p:spPr>
          <a:xfrm>
            <a:off x="10433304" y="2331720"/>
            <a:ext cx="1207008" cy="1207008"/>
          </a:xfrm>
          <a:prstGeom prst="ellipse">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10433304" y="2331720"/>
            <a:ext cx="1207008" cy="1207008"/>
          </a:xfrm>
          <a:prstGeom prst="rect">
            <a:avLst/>
          </a:prstGeom>
          <a:noFill/>
        </p:spPr>
        <p:txBody>
          <a:bodyPr wrap="square" anchor="ctr" lIns="0" rIns="0" tIns="0" bIns="0">
            <a:spAutoFit/>
          </a:bodyPr>
          <a:lstStyle/>
          <a:p>
            <a:pPr algn="ctr">
              <a:lnSpc>
                <a:spcPct val="85000"/>
              </a:lnSpc>
            </a:pPr>
            <a:r>
              <a:rPr sz="4600" b="1" i="0">
                <a:solidFill>
                  <a:srgbClr val="FFFFFF"/>
                </a:solidFill>
                <a:latin typeface="Calibri"/>
              </a:rPr>
              <a:t>10</a:t>
            </a:r>
          </a:p>
          <a:p>
            <a:pPr algn="ctr">
              <a:lnSpc>
                <a:spcPct val="85000"/>
              </a:lnSpc>
            </a:pPr>
            <a:r>
              <a:rPr sz="1800" b="1" i="0">
                <a:solidFill>
                  <a:srgbClr val="FFFFFF"/>
                </a:solidFill>
                <a:latin typeface="Calibri"/>
              </a:rPr>
              <a:t>min</a:t>
            </a:r>
          </a:p>
        </p:txBody>
      </p:sp>
      <p:sp>
        <p:nvSpPr>
          <p:cNvPr id="28" name="TextBox 27"/>
          <p:cNvSpPr txBox="1"/>
          <p:nvPr/>
        </p:nvSpPr>
        <p:spPr>
          <a:xfrm>
            <a:off x="10250424" y="3657600"/>
            <a:ext cx="1572768" cy="914400"/>
          </a:xfrm>
          <a:prstGeom prst="rect">
            <a:avLst/>
          </a:prstGeom>
          <a:noFill/>
        </p:spPr>
        <p:txBody>
          <a:bodyPr wrap="square" anchor="t" lIns="0" rIns="0" tIns="0" bIns="0">
            <a:spAutoFit/>
          </a:bodyPr>
          <a:lstStyle/>
          <a:p>
            <a:pPr algn="ctr">
              <a:lnSpc>
                <a:spcPct val="95000"/>
              </a:lnSpc>
            </a:pPr>
            <a:r>
              <a:rPr sz="2400" b="1" i="0">
                <a:solidFill>
                  <a:srgbClr val="1F3752"/>
                </a:solidFill>
                <a:latin typeface="Calibri"/>
              </a:rPr>
              <a:t>Your challenge</a:t>
            </a:r>
          </a:p>
        </p:txBody>
      </p:sp>
      <p:sp>
        <p:nvSpPr>
          <p:cNvPr id="30" name="Rounded Rectangle 29"/>
          <p:cNvSpPr/>
          <p:nvPr/>
        </p:nvSpPr>
        <p:spPr>
          <a:xfrm>
            <a:off x="548640" y="5806440"/>
            <a:ext cx="11091672" cy="77724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548640" y="5806440"/>
            <a:ext cx="11091672" cy="777240"/>
          </a:xfrm>
          <a:prstGeom prst="rect">
            <a:avLst/>
          </a:prstGeom>
          <a:noFill/>
        </p:spPr>
        <p:txBody>
          <a:bodyPr wrap="square" anchor="ctr" lIns="0" rIns="0" tIns="0" bIns="0">
            <a:spAutoFit/>
          </a:bodyPr>
          <a:lstStyle/>
          <a:p>
            <a:pPr algn="ctr">
              <a:lnSpc>
                <a:spcPct val="95000"/>
              </a:lnSpc>
            </a:pPr>
            <a:r>
              <a:rPr sz="3000" b="1" i="0">
                <a:solidFill>
                  <a:srgbClr val="FFFFFF"/>
                </a:solidFill>
                <a:latin typeface="Calibri"/>
              </a:rPr>
              <a:t>Trainers: lesson + quiz.  Admin: emails + minutes + reports.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9F1E8"/>
        </a:solidFill>
        <a:effectLst/>
      </p:bgPr>
    </p:bg>
    <p:spTree>
      <p:nvGrpSpPr>
        <p:cNvPr id="1" name=""/>
        <p:cNvGrpSpPr/>
        <p:nvPr/>
      </p:nvGrpSpPr>
      <p:grpSpPr/>
      <p:pic>
        <p:nvPicPr>
          <p:cNvPr id="2" name="Picture 1" descr="intern.jpg"/>
          <p:cNvPicPr>
            <a:picLocks noChangeAspect="1"/>
          </p:cNvPicPr>
          <p:nvPr/>
        </p:nvPicPr>
        <p:blipFill>
          <a:blip r:embed="rId2"/>
          <a:stretch>
            <a:fillRect/>
          </a:stretch>
        </p:blipFill>
        <p:spPr>
          <a:xfrm>
            <a:off x="782969" y="1874519"/>
            <a:ext cx="10625756" cy="4983480"/>
          </a:xfrm>
          <a:prstGeom prst="rect">
            <a:avLst/>
          </a:prstGeom>
        </p:spPr>
      </p:pic>
      <p:sp>
        <p:nvSpPr>
          <p:cNvPr id="3" name="TextBox 2"/>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1 · AI BASICS</a:t>
            </a:r>
          </a:p>
        </p:txBody>
      </p:sp>
      <p:sp>
        <p:nvSpPr>
          <p:cNvPr id="4" name="TextBox 3"/>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3</a:t>
            </a:r>
          </a:p>
        </p:txBody>
      </p:sp>
      <p:sp>
        <p:nvSpPr>
          <p:cNvPr id="5" name="TextBox 4"/>
          <p:cNvSpPr txBox="1"/>
          <p:nvPr/>
        </p:nvSpPr>
        <p:spPr>
          <a:xfrm>
            <a:off x="548640" y="685800"/>
            <a:ext cx="11064240" cy="1188720"/>
          </a:xfrm>
          <a:prstGeom prst="rect">
            <a:avLst/>
          </a:prstGeom>
          <a:noFill/>
        </p:spPr>
        <p:txBody>
          <a:bodyPr wrap="square" anchor="t" lIns="0" rIns="0" tIns="0" bIns="0">
            <a:spAutoFit/>
          </a:bodyPr>
          <a:lstStyle/>
          <a:p>
            <a:pPr algn="l">
              <a:lnSpc>
                <a:spcPct val="88000"/>
              </a:lnSpc>
            </a:pPr>
            <a:r>
              <a:rPr sz="8800" b="1" i="0">
                <a:solidFill>
                  <a:srgbClr val="1F3752"/>
                </a:solidFill>
                <a:latin typeface="Calibri"/>
              </a:rPr>
              <a:t>AI is a fast intern</a:t>
            </a:r>
          </a:p>
        </p:txBody>
      </p:sp>
      <p:sp>
        <p:nvSpPr>
          <p:cNvPr id="6" name="Rounded Rectangle 5"/>
          <p:cNvSpPr/>
          <p:nvPr/>
        </p:nvSpPr>
        <p:spPr>
          <a:xfrm>
            <a:off x="548640" y="5806440"/>
            <a:ext cx="6128674" cy="777240"/>
          </a:xfrm>
          <a:prstGeom prst="roundRect">
            <a:avLst>
              <a:gd name="adj" fmla="val 50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5806440"/>
            <a:ext cx="6128674" cy="777240"/>
          </a:xfrm>
          <a:prstGeom prst="rect">
            <a:avLst/>
          </a:prstGeom>
          <a:noFill/>
        </p:spPr>
        <p:txBody>
          <a:bodyPr wrap="square" anchor="ctr" lIns="0" rIns="0" tIns="0" bIns="0">
            <a:spAutoFit/>
          </a:bodyPr>
          <a:lstStyle/>
          <a:p>
            <a:pPr algn="ctr">
              <a:lnSpc>
                <a:spcPct val="95000"/>
              </a:lnSpc>
            </a:pPr>
            <a:r>
              <a:rPr sz="3600" b="1" i="0">
                <a:solidFill>
                  <a:srgbClr val="FFFFFF"/>
                </a:solidFill>
                <a:latin typeface="Calibri"/>
              </a:rPr>
              <a:t>It drafts. You decide.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1 · AI BASICS</a:t>
            </a:r>
          </a:p>
        </p:txBody>
      </p:sp>
      <p:sp>
        <p:nvSpPr>
          <p:cNvPr id="3" name="TextBox 2"/>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4</a:t>
            </a:r>
          </a:p>
        </p:txBody>
      </p:sp>
      <p:sp>
        <p:nvSpPr>
          <p:cNvPr id="4" name="TextBox 3"/>
          <p:cNvSpPr txBox="1"/>
          <p:nvPr/>
        </p:nvSpPr>
        <p:spPr>
          <a:xfrm>
            <a:off x="548640" y="731520"/>
            <a:ext cx="11064240" cy="1005840"/>
          </a:xfrm>
          <a:prstGeom prst="rect">
            <a:avLst/>
          </a:prstGeom>
          <a:noFill/>
        </p:spPr>
        <p:txBody>
          <a:bodyPr wrap="square" anchor="t" lIns="0" rIns="0" tIns="0" bIns="0">
            <a:spAutoFit/>
          </a:bodyPr>
          <a:lstStyle/>
          <a:p>
            <a:pPr algn="l">
              <a:lnSpc>
                <a:spcPct val="88000"/>
              </a:lnSpc>
            </a:pPr>
            <a:r>
              <a:rPr sz="5800" b="1" i="0">
                <a:solidFill>
                  <a:srgbClr val="1F3752"/>
                </a:solidFill>
                <a:latin typeface="Calibri"/>
              </a:rPr>
              <a:t>Where AI helps. Where you check.</a:t>
            </a:r>
          </a:p>
        </p:txBody>
      </p:sp>
      <p:sp>
        <p:nvSpPr>
          <p:cNvPr id="5" name="Rounded Rectangle 4"/>
          <p:cNvSpPr/>
          <p:nvPr/>
        </p:nvSpPr>
        <p:spPr>
          <a:xfrm>
            <a:off x="548640" y="1828800"/>
            <a:ext cx="5422392" cy="448056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48640" y="1828800"/>
            <a:ext cx="5422392" cy="914400"/>
          </a:xfrm>
          <a:prstGeom prst="roundRect">
            <a:avLst>
              <a:gd name="adj" fmla="val 1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1828800"/>
            <a:ext cx="5422392" cy="914400"/>
          </a:xfrm>
          <a:prstGeom prst="rect">
            <a:avLst/>
          </a:prstGeom>
          <a:noFill/>
        </p:spPr>
        <p:txBody>
          <a:bodyPr wrap="square" anchor="ctr" lIns="0" rIns="0" tIns="0" bIns="0">
            <a:spAutoFit/>
          </a:bodyPr>
          <a:lstStyle/>
          <a:p>
            <a:pPr algn="ctr">
              <a:lnSpc>
                <a:spcPct val="95000"/>
              </a:lnSpc>
            </a:pPr>
            <a:r>
              <a:rPr sz="3400" b="1" i="0">
                <a:solidFill>
                  <a:srgbClr val="FFFFFF"/>
                </a:solidFill>
                <a:latin typeface="Calibri"/>
              </a:rPr>
              <a:t>AI IS GOOD AT</a:t>
            </a:r>
          </a:p>
        </p:txBody>
      </p:sp>
      <p:sp>
        <p:nvSpPr>
          <p:cNvPr id="8" name="Oval 7"/>
          <p:cNvSpPr/>
          <p:nvPr/>
        </p:nvSpPr>
        <p:spPr>
          <a:xfrm>
            <a:off x="914400" y="2971800"/>
            <a:ext cx="594360" cy="594360"/>
          </a:xfrm>
          <a:prstGeom prst="ellipse">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14400" y="2971800"/>
            <a:ext cx="594360" cy="594360"/>
          </a:xfrm>
          <a:prstGeom prst="rect">
            <a:avLst/>
          </a:prstGeom>
          <a:noFill/>
        </p:spPr>
        <p:txBody>
          <a:bodyPr wrap="square" anchor="ctr" lIns="0" rIns="0" tIns="0" bIns="0">
            <a:spAutoFit/>
          </a:bodyPr>
          <a:lstStyle/>
          <a:p>
            <a:pPr algn="ctr">
              <a:lnSpc>
                <a:spcPct val="85000"/>
              </a:lnSpc>
            </a:pPr>
            <a:r>
              <a:rPr sz="2800" b="1" i="0">
                <a:solidFill>
                  <a:srgbClr val="FFFFFF"/>
                </a:solidFill>
                <a:latin typeface="Calibri"/>
              </a:rPr>
              <a:t>✓</a:t>
            </a:r>
          </a:p>
        </p:txBody>
      </p:sp>
      <p:sp>
        <p:nvSpPr>
          <p:cNvPr id="10" name="TextBox 9"/>
          <p:cNvSpPr txBox="1"/>
          <p:nvPr/>
        </p:nvSpPr>
        <p:spPr>
          <a:xfrm>
            <a:off x="1737360" y="2926080"/>
            <a:ext cx="4114800" cy="685800"/>
          </a:xfrm>
          <a:prstGeom prst="rect">
            <a:avLst/>
          </a:prstGeom>
          <a:noFill/>
        </p:spPr>
        <p:txBody>
          <a:bodyPr wrap="square" anchor="ctr" lIns="0" rIns="0" tIns="0" bIns="0">
            <a:spAutoFit/>
          </a:bodyPr>
          <a:lstStyle/>
          <a:p>
            <a:pPr algn="l">
              <a:lnSpc>
                <a:spcPct val="95000"/>
              </a:lnSpc>
            </a:pPr>
            <a:r>
              <a:rPr sz="3600" b="1" i="0">
                <a:solidFill>
                  <a:srgbClr val="282D32"/>
                </a:solidFill>
                <a:latin typeface="Calibri"/>
              </a:rPr>
              <a:t>First drafts</a:t>
            </a:r>
          </a:p>
        </p:txBody>
      </p:sp>
      <p:sp>
        <p:nvSpPr>
          <p:cNvPr id="11" name="Oval 10"/>
          <p:cNvSpPr/>
          <p:nvPr/>
        </p:nvSpPr>
        <p:spPr>
          <a:xfrm>
            <a:off x="914400" y="3794760"/>
            <a:ext cx="594360" cy="594360"/>
          </a:xfrm>
          <a:prstGeom prst="ellipse">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14400" y="3794760"/>
            <a:ext cx="594360" cy="594360"/>
          </a:xfrm>
          <a:prstGeom prst="rect">
            <a:avLst/>
          </a:prstGeom>
          <a:noFill/>
        </p:spPr>
        <p:txBody>
          <a:bodyPr wrap="square" anchor="ctr" lIns="0" rIns="0" tIns="0" bIns="0">
            <a:spAutoFit/>
          </a:bodyPr>
          <a:lstStyle/>
          <a:p>
            <a:pPr algn="ctr">
              <a:lnSpc>
                <a:spcPct val="85000"/>
              </a:lnSpc>
            </a:pPr>
            <a:r>
              <a:rPr sz="2800" b="1" i="0">
                <a:solidFill>
                  <a:srgbClr val="FFFFFF"/>
                </a:solidFill>
                <a:latin typeface="Calibri"/>
              </a:rPr>
              <a:t>✓</a:t>
            </a:r>
          </a:p>
        </p:txBody>
      </p:sp>
      <p:sp>
        <p:nvSpPr>
          <p:cNvPr id="13" name="TextBox 12"/>
          <p:cNvSpPr txBox="1"/>
          <p:nvPr/>
        </p:nvSpPr>
        <p:spPr>
          <a:xfrm>
            <a:off x="1737360" y="3749040"/>
            <a:ext cx="4114800" cy="685800"/>
          </a:xfrm>
          <a:prstGeom prst="rect">
            <a:avLst/>
          </a:prstGeom>
          <a:noFill/>
        </p:spPr>
        <p:txBody>
          <a:bodyPr wrap="square" anchor="ctr" lIns="0" rIns="0" tIns="0" bIns="0">
            <a:spAutoFit/>
          </a:bodyPr>
          <a:lstStyle/>
          <a:p>
            <a:pPr algn="l">
              <a:lnSpc>
                <a:spcPct val="95000"/>
              </a:lnSpc>
            </a:pPr>
            <a:r>
              <a:rPr sz="3600" b="1" i="0">
                <a:solidFill>
                  <a:srgbClr val="282D32"/>
                </a:solidFill>
                <a:latin typeface="Calibri"/>
              </a:rPr>
              <a:t>Ideas</a:t>
            </a:r>
          </a:p>
        </p:txBody>
      </p:sp>
      <p:sp>
        <p:nvSpPr>
          <p:cNvPr id="14" name="Oval 13"/>
          <p:cNvSpPr/>
          <p:nvPr/>
        </p:nvSpPr>
        <p:spPr>
          <a:xfrm>
            <a:off x="914400" y="4617720"/>
            <a:ext cx="594360" cy="594360"/>
          </a:xfrm>
          <a:prstGeom prst="ellipse">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4617720"/>
            <a:ext cx="594360" cy="594360"/>
          </a:xfrm>
          <a:prstGeom prst="rect">
            <a:avLst/>
          </a:prstGeom>
          <a:noFill/>
        </p:spPr>
        <p:txBody>
          <a:bodyPr wrap="square" anchor="ctr" lIns="0" rIns="0" tIns="0" bIns="0">
            <a:spAutoFit/>
          </a:bodyPr>
          <a:lstStyle/>
          <a:p>
            <a:pPr algn="ctr">
              <a:lnSpc>
                <a:spcPct val="85000"/>
              </a:lnSpc>
            </a:pPr>
            <a:r>
              <a:rPr sz="2800" b="1" i="0">
                <a:solidFill>
                  <a:srgbClr val="FFFFFF"/>
                </a:solidFill>
                <a:latin typeface="Calibri"/>
              </a:rPr>
              <a:t>✓</a:t>
            </a:r>
          </a:p>
        </p:txBody>
      </p:sp>
      <p:sp>
        <p:nvSpPr>
          <p:cNvPr id="16" name="TextBox 15"/>
          <p:cNvSpPr txBox="1"/>
          <p:nvPr/>
        </p:nvSpPr>
        <p:spPr>
          <a:xfrm>
            <a:off x="1737360" y="4572000"/>
            <a:ext cx="4114800" cy="685800"/>
          </a:xfrm>
          <a:prstGeom prst="rect">
            <a:avLst/>
          </a:prstGeom>
          <a:noFill/>
        </p:spPr>
        <p:txBody>
          <a:bodyPr wrap="square" anchor="ctr" lIns="0" rIns="0" tIns="0" bIns="0">
            <a:spAutoFit/>
          </a:bodyPr>
          <a:lstStyle/>
          <a:p>
            <a:pPr algn="l">
              <a:lnSpc>
                <a:spcPct val="95000"/>
              </a:lnSpc>
            </a:pPr>
            <a:r>
              <a:rPr sz="3600" b="1" i="0">
                <a:solidFill>
                  <a:srgbClr val="282D32"/>
                </a:solidFill>
                <a:latin typeface="Calibri"/>
              </a:rPr>
              <a:t>Quiz questions</a:t>
            </a:r>
          </a:p>
        </p:txBody>
      </p:sp>
      <p:sp>
        <p:nvSpPr>
          <p:cNvPr id="17" name="Oval 16"/>
          <p:cNvSpPr/>
          <p:nvPr/>
        </p:nvSpPr>
        <p:spPr>
          <a:xfrm>
            <a:off x="914400" y="5440680"/>
            <a:ext cx="594360" cy="594360"/>
          </a:xfrm>
          <a:prstGeom prst="ellipse">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14400" y="5440680"/>
            <a:ext cx="594360" cy="594360"/>
          </a:xfrm>
          <a:prstGeom prst="rect">
            <a:avLst/>
          </a:prstGeom>
          <a:noFill/>
        </p:spPr>
        <p:txBody>
          <a:bodyPr wrap="square" anchor="ctr" lIns="0" rIns="0" tIns="0" bIns="0">
            <a:spAutoFit/>
          </a:bodyPr>
          <a:lstStyle/>
          <a:p>
            <a:pPr algn="ctr">
              <a:lnSpc>
                <a:spcPct val="85000"/>
              </a:lnSpc>
            </a:pPr>
            <a:r>
              <a:rPr sz="2800" b="1" i="0">
                <a:solidFill>
                  <a:srgbClr val="FFFFFF"/>
                </a:solidFill>
                <a:latin typeface="Calibri"/>
              </a:rPr>
              <a:t>✓</a:t>
            </a:r>
          </a:p>
        </p:txBody>
      </p:sp>
      <p:sp>
        <p:nvSpPr>
          <p:cNvPr id="19" name="TextBox 18"/>
          <p:cNvSpPr txBox="1"/>
          <p:nvPr/>
        </p:nvSpPr>
        <p:spPr>
          <a:xfrm>
            <a:off x="1737360" y="5394960"/>
            <a:ext cx="4114800" cy="685800"/>
          </a:xfrm>
          <a:prstGeom prst="rect">
            <a:avLst/>
          </a:prstGeom>
          <a:noFill/>
        </p:spPr>
        <p:txBody>
          <a:bodyPr wrap="square" anchor="ctr" lIns="0" rIns="0" tIns="0" bIns="0">
            <a:spAutoFit/>
          </a:bodyPr>
          <a:lstStyle/>
          <a:p>
            <a:pPr algn="l">
              <a:lnSpc>
                <a:spcPct val="95000"/>
              </a:lnSpc>
            </a:pPr>
            <a:r>
              <a:rPr sz="3600" b="1" i="0">
                <a:solidFill>
                  <a:srgbClr val="282D32"/>
                </a:solidFill>
                <a:latin typeface="Calibri"/>
              </a:rPr>
              <a:t>Summaries</a:t>
            </a:r>
          </a:p>
        </p:txBody>
      </p:sp>
      <p:sp>
        <p:nvSpPr>
          <p:cNvPr id="20" name="Rounded Rectangle 19"/>
          <p:cNvSpPr/>
          <p:nvPr/>
        </p:nvSpPr>
        <p:spPr>
          <a:xfrm>
            <a:off x="6217920" y="1828800"/>
            <a:ext cx="5422392" cy="448056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217920" y="1828800"/>
            <a:ext cx="5422392" cy="914400"/>
          </a:xfrm>
          <a:prstGeom prst="roundRect">
            <a:avLst>
              <a:gd name="adj" fmla="val 10000"/>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217920" y="1828800"/>
            <a:ext cx="5422392" cy="914400"/>
          </a:xfrm>
          <a:prstGeom prst="rect">
            <a:avLst/>
          </a:prstGeom>
          <a:noFill/>
        </p:spPr>
        <p:txBody>
          <a:bodyPr wrap="square" anchor="ctr" lIns="0" rIns="0" tIns="0" bIns="0">
            <a:spAutoFit/>
          </a:bodyPr>
          <a:lstStyle/>
          <a:p>
            <a:pPr algn="ctr">
              <a:lnSpc>
                <a:spcPct val="95000"/>
              </a:lnSpc>
            </a:pPr>
            <a:r>
              <a:rPr sz="3400" b="1" i="0">
                <a:solidFill>
                  <a:srgbClr val="FFFFFF"/>
                </a:solidFill>
                <a:latin typeface="Calibri"/>
              </a:rPr>
              <a:t>YOU ALWAYS CHECK</a:t>
            </a:r>
          </a:p>
        </p:txBody>
      </p:sp>
      <p:sp>
        <p:nvSpPr>
          <p:cNvPr id="23" name="Oval 22"/>
          <p:cNvSpPr/>
          <p:nvPr/>
        </p:nvSpPr>
        <p:spPr>
          <a:xfrm>
            <a:off x="6583680" y="2971800"/>
            <a:ext cx="594360" cy="594360"/>
          </a:xfrm>
          <a:prstGeom prst="ellipse">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583680" y="2971800"/>
            <a:ext cx="594360" cy="594360"/>
          </a:xfrm>
          <a:prstGeom prst="rect">
            <a:avLst/>
          </a:prstGeom>
          <a:noFill/>
        </p:spPr>
        <p:txBody>
          <a:bodyPr wrap="square" anchor="ctr" lIns="0" rIns="0" tIns="0" bIns="0">
            <a:spAutoFit/>
          </a:bodyPr>
          <a:lstStyle/>
          <a:p>
            <a:pPr algn="ctr">
              <a:lnSpc>
                <a:spcPct val="85000"/>
              </a:lnSpc>
            </a:pPr>
            <a:r>
              <a:rPr sz="2800" b="1" i="0">
                <a:solidFill>
                  <a:srgbClr val="FFFFFF"/>
                </a:solidFill>
                <a:latin typeface="Calibri"/>
              </a:rPr>
              <a:t>!</a:t>
            </a:r>
          </a:p>
        </p:txBody>
      </p:sp>
      <p:sp>
        <p:nvSpPr>
          <p:cNvPr id="25" name="TextBox 24"/>
          <p:cNvSpPr txBox="1"/>
          <p:nvPr/>
        </p:nvSpPr>
        <p:spPr>
          <a:xfrm>
            <a:off x="7406640" y="2926080"/>
            <a:ext cx="4114800" cy="685800"/>
          </a:xfrm>
          <a:prstGeom prst="rect">
            <a:avLst/>
          </a:prstGeom>
          <a:noFill/>
        </p:spPr>
        <p:txBody>
          <a:bodyPr wrap="square" anchor="ctr" lIns="0" rIns="0" tIns="0" bIns="0">
            <a:spAutoFit/>
          </a:bodyPr>
          <a:lstStyle/>
          <a:p>
            <a:pPr algn="l">
              <a:lnSpc>
                <a:spcPct val="95000"/>
              </a:lnSpc>
            </a:pPr>
            <a:r>
              <a:rPr sz="3600" b="1" i="0">
                <a:solidFill>
                  <a:srgbClr val="282D32"/>
                </a:solidFill>
                <a:latin typeface="Calibri"/>
              </a:rPr>
              <a:t>Facts and numbers</a:t>
            </a:r>
          </a:p>
        </p:txBody>
      </p:sp>
      <p:sp>
        <p:nvSpPr>
          <p:cNvPr id="26" name="Oval 25"/>
          <p:cNvSpPr/>
          <p:nvPr/>
        </p:nvSpPr>
        <p:spPr>
          <a:xfrm>
            <a:off x="6583680" y="3794760"/>
            <a:ext cx="594360" cy="594360"/>
          </a:xfrm>
          <a:prstGeom prst="ellipse">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583680" y="3794760"/>
            <a:ext cx="594360" cy="594360"/>
          </a:xfrm>
          <a:prstGeom prst="rect">
            <a:avLst/>
          </a:prstGeom>
          <a:noFill/>
        </p:spPr>
        <p:txBody>
          <a:bodyPr wrap="square" anchor="ctr" lIns="0" rIns="0" tIns="0" bIns="0">
            <a:spAutoFit/>
          </a:bodyPr>
          <a:lstStyle/>
          <a:p>
            <a:pPr algn="ctr">
              <a:lnSpc>
                <a:spcPct val="85000"/>
              </a:lnSpc>
            </a:pPr>
            <a:r>
              <a:rPr sz="2800" b="1" i="0">
                <a:solidFill>
                  <a:srgbClr val="FFFFFF"/>
                </a:solidFill>
                <a:latin typeface="Calibri"/>
              </a:rPr>
              <a:t>!</a:t>
            </a:r>
          </a:p>
        </p:txBody>
      </p:sp>
      <p:sp>
        <p:nvSpPr>
          <p:cNvPr id="28" name="TextBox 27"/>
          <p:cNvSpPr txBox="1"/>
          <p:nvPr/>
        </p:nvSpPr>
        <p:spPr>
          <a:xfrm>
            <a:off x="7406640" y="3749040"/>
            <a:ext cx="4114800" cy="685800"/>
          </a:xfrm>
          <a:prstGeom prst="rect">
            <a:avLst/>
          </a:prstGeom>
          <a:noFill/>
        </p:spPr>
        <p:txBody>
          <a:bodyPr wrap="square" anchor="ctr" lIns="0" rIns="0" tIns="0" bIns="0">
            <a:spAutoFit/>
          </a:bodyPr>
          <a:lstStyle/>
          <a:p>
            <a:pPr algn="l">
              <a:lnSpc>
                <a:spcPct val="95000"/>
              </a:lnSpc>
            </a:pPr>
            <a:r>
              <a:rPr sz="3600" b="1" i="0">
                <a:solidFill>
                  <a:srgbClr val="282D32"/>
                </a:solidFill>
                <a:latin typeface="Calibri"/>
              </a:rPr>
              <a:t>Safety rules</a:t>
            </a:r>
          </a:p>
        </p:txBody>
      </p:sp>
      <p:sp>
        <p:nvSpPr>
          <p:cNvPr id="29" name="Oval 28"/>
          <p:cNvSpPr/>
          <p:nvPr/>
        </p:nvSpPr>
        <p:spPr>
          <a:xfrm>
            <a:off x="6583680" y="4617720"/>
            <a:ext cx="594360" cy="594360"/>
          </a:xfrm>
          <a:prstGeom prst="ellipse">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583680" y="4617720"/>
            <a:ext cx="594360" cy="594360"/>
          </a:xfrm>
          <a:prstGeom prst="rect">
            <a:avLst/>
          </a:prstGeom>
          <a:noFill/>
        </p:spPr>
        <p:txBody>
          <a:bodyPr wrap="square" anchor="ctr" lIns="0" rIns="0" tIns="0" bIns="0">
            <a:spAutoFit/>
          </a:bodyPr>
          <a:lstStyle/>
          <a:p>
            <a:pPr algn="ctr">
              <a:lnSpc>
                <a:spcPct val="85000"/>
              </a:lnSpc>
            </a:pPr>
            <a:r>
              <a:rPr sz="2800" b="1" i="0">
                <a:solidFill>
                  <a:srgbClr val="FFFFFF"/>
                </a:solidFill>
                <a:latin typeface="Calibri"/>
              </a:rPr>
              <a:t>!</a:t>
            </a:r>
          </a:p>
        </p:txBody>
      </p:sp>
      <p:sp>
        <p:nvSpPr>
          <p:cNvPr id="31" name="TextBox 30"/>
          <p:cNvSpPr txBox="1"/>
          <p:nvPr/>
        </p:nvSpPr>
        <p:spPr>
          <a:xfrm>
            <a:off x="7406640" y="4572000"/>
            <a:ext cx="4114800" cy="685800"/>
          </a:xfrm>
          <a:prstGeom prst="rect">
            <a:avLst/>
          </a:prstGeom>
          <a:noFill/>
        </p:spPr>
        <p:txBody>
          <a:bodyPr wrap="square" anchor="ctr" lIns="0" rIns="0" tIns="0" bIns="0">
            <a:spAutoFit/>
          </a:bodyPr>
          <a:lstStyle/>
          <a:p>
            <a:pPr algn="l">
              <a:lnSpc>
                <a:spcPct val="95000"/>
              </a:lnSpc>
            </a:pPr>
            <a:r>
              <a:rPr sz="3600" b="1" i="0">
                <a:solidFill>
                  <a:srgbClr val="282D32"/>
                </a:solidFill>
                <a:latin typeface="Calibri"/>
              </a:rPr>
              <a:t>Saudi regulations</a:t>
            </a:r>
          </a:p>
        </p:txBody>
      </p:sp>
      <p:sp>
        <p:nvSpPr>
          <p:cNvPr id="32" name="Oval 31"/>
          <p:cNvSpPr/>
          <p:nvPr/>
        </p:nvSpPr>
        <p:spPr>
          <a:xfrm>
            <a:off x="6583680" y="5440680"/>
            <a:ext cx="594360" cy="594360"/>
          </a:xfrm>
          <a:prstGeom prst="ellipse">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6583680" y="5440680"/>
            <a:ext cx="594360" cy="594360"/>
          </a:xfrm>
          <a:prstGeom prst="rect">
            <a:avLst/>
          </a:prstGeom>
          <a:noFill/>
        </p:spPr>
        <p:txBody>
          <a:bodyPr wrap="square" anchor="ctr" lIns="0" rIns="0" tIns="0" bIns="0">
            <a:spAutoFit/>
          </a:bodyPr>
          <a:lstStyle/>
          <a:p>
            <a:pPr algn="ctr">
              <a:lnSpc>
                <a:spcPct val="85000"/>
              </a:lnSpc>
            </a:pPr>
            <a:r>
              <a:rPr sz="2800" b="1" i="0">
                <a:solidFill>
                  <a:srgbClr val="FFFFFF"/>
                </a:solidFill>
                <a:latin typeface="Calibri"/>
              </a:rPr>
              <a:t>!</a:t>
            </a:r>
          </a:p>
        </p:txBody>
      </p:sp>
      <p:sp>
        <p:nvSpPr>
          <p:cNvPr id="34" name="TextBox 33"/>
          <p:cNvSpPr txBox="1"/>
          <p:nvPr/>
        </p:nvSpPr>
        <p:spPr>
          <a:xfrm>
            <a:off x="7406640" y="5394960"/>
            <a:ext cx="4114800" cy="685800"/>
          </a:xfrm>
          <a:prstGeom prst="rect">
            <a:avLst/>
          </a:prstGeom>
          <a:noFill/>
        </p:spPr>
        <p:txBody>
          <a:bodyPr wrap="square" anchor="ctr" lIns="0" rIns="0" tIns="0" bIns="0">
            <a:spAutoFit/>
          </a:bodyPr>
          <a:lstStyle/>
          <a:p>
            <a:pPr algn="l">
              <a:lnSpc>
                <a:spcPct val="95000"/>
              </a:lnSpc>
            </a:pPr>
            <a:r>
              <a:rPr sz="3600" b="1" i="0">
                <a:solidFill>
                  <a:srgbClr val="282D32"/>
                </a:solidFill>
                <a:latin typeface="Calibri"/>
              </a:rPr>
              <a:t>Your trainees’ level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VIDEO · 35 SECONDS</a:t>
            </a:r>
          </a:p>
        </p:txBody>
      </p:sp>
      <p:sp>
        <p:nvSpPr>
          <p:cNvPr id="3" name="TextBox 2"/>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5</a:t>
            </a:r>
          </a:p>
        </p:txBody>
      </p:sp>
      <p:sp>
        <p:nvSpPr>
          <p:cNvPr id="4" name="TextBox 3"/>
          <p:cNvSpPr txBox="1"/>
          <p:nvPr/>
        </p:nvSpPr>
        <p:spPr>
          <a:xfrm>
            <a:off x="548640" y="731520"/>
            <a:ext cx="11064240" cy="1005840"/>
          </a:xfrm>
          <a:prstGeom prst="rect">
            <a:avLst/>
          </a:prstGeom>
          <a:noFill/>
        </p:spPr>
        <p:txBody>
          <a:bodyPr wrap="square" anchor="t" lIns="0" rIns="0" tIns="0" bIns="0">
            <a:spAutoFit/>
          </a:bodyPr>
          <a:lstStyle/>
          <a:p>
            <a:pPr algn="l">
              <a:lnSpc>
                <a:spcPct val="88000"/>
              </a:lnSpc>
            </a:pPr>
            <a:r>
              <a:rPr sz="6400" b="1" i="0">
                <a:solidFill>
                  <a:srgbClr val="1F3752"/>
                </a:solidFill>
                <a:latin typeface="Calibri"/>
              </a:rPr>
              <a:t>Copilot at work</a:t>
            </a:r>
          </a:p>
        </p:txBody>
      </p:sp>
      <p:pic>
        <p:nvPicPr>
          <p:cNvPr id="5" name="Picture 4" descr="yt_K5z6t9gSO4E.jpg">
            <a:hlinkClick r:id="rId3"/>
          </p:cNvPr>
          <p:cNvPicPr>
            <a:picLocks noChangeAspect="1"/>
          </p:cNvPicPr>
          <p:nvPr/>
        </p:nvPicPr>
        <p:blipFill>
          <a:blip r:embed="rId2"/>
          <a:stretch>
            <a:fillRect/>
          </a:stretch>
        </p:blipFill>
        <p:spPr>
          <a:xfrm>
            <a:off x="2163927" y="1737360"/>
            <a:ext cx="7863840" cy="4423410"/>
          </a:xfrm>
          <a:prstGeom prst="rect">
            <a:avLst/>
          </a:prstGeom>
        </p:spPr>
      </p:pic>
      <p:sp>
        <p:nvSpPr>
          <p:cNvPr id="6" name="Oval 5">
            <a:hlinkClick r:id="rId3"/>
          </p:cNvPr>
          <p:cNvSpPr/>
          <p:nvPr/>
        </p:nvSpPr>
        <p:spPr>
          <a:xfrm>
            <a:off x="5318607" y="3171824"/>
            <a:ext cx="1554480" cy="1554480"/>
          </a:xfrm>
          <a:prstGeom prst="ellipse">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Isosceles Triangle 6">
            <a:hlinkClick r:id="rId3"/>
          </p:cNvPr>
          <p:cNvSpPr/>
          <p:nvPr/>
        </p:nvSpPr>
        <p:spPr>
          <a:xfrm rot="5400000">
            <a:off x="5821527" y="3565016"/>
            <a:ext cx="658368" cy="768096"/>
          </a:xfrm>
          <a:prstGeom prst="triangl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548640" y="5989320"/>
            <a:ext cx="9407347" cy="77724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48640" y="5989320"/>
            <a:ext cx="9407347" cy="777240"/>
          </a:xfrm>
          <a:prstGeom prst="rect">
            <a:avLst/>
          </a:prstGeom>
          <a:noFill/>
        </p:spPr>
        <p:txBody>
          <a:bodyPr wrap="square" anchor="ctr" lIns="0" rIns="0" tIns="0" bIns="0">
            <a:spAutoFit/>
          </a:bodyPr>
          <a:lstStyle/>
          <a:p>
            <a:pPr algn="ctr">
              <a:lnSpc>
                <a:spcPct val="95000"/>
              </a:lnSpc>
            </a:pPr>
            <a:r>
              <a:rPr sz="3000" b="1" i="0">
                <a:solidFill>
                  <a:srgbClr val="FFFFFF"/>
                </a:solidFill>
                <a:latin typeface="Calibri"/>
              </a:rPr>
              <a:t>Ask: which task could AI do faster for you?</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2 · TOOLS</a:t>
            </a:r>
          </a:p>
        </p:txBody>
      </p:sp>
      <p:sp>
        <p:nvSpPr>
          <p:cNvPr id="3" name="TextBox 2"/>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6</a:t>
            </a:r>
          </a:p>
        </p:txBody>
      </p:sp>
      <p:sp>
        <p:nvSpPr>
          <p:cNvPr id="4" name="TextBox 3"/>
          <p:cNvSpPr txBox="1"/>
          <p:nvPr/>
        </p:nvSpPr>
        <p:spPr>
          <a:xfrm>
            <a:off x="548640" y="731520"/>
            <a:ext cx="11064240" cy="1005840"/>
          </a:xfrm>
          <a:prstGeom prst="rect">
            <a:avLst/>
          </a:prstGeom>
          <a:noFill/>
        </p:spPr>
        <p:txBody>
          <a:bodyPr wrap="square" anchor="t" lIns="0" rIns="0" tIns="0" bIns="0">
            <a:spAutoFit/>
          </a:bodyPr>
          <a:lstStyle/>
          <a:p>
            <a:pPr algn="l">
              <a:lnSpc>
                <a:spcPct val="88000"/>
              </a:lnSpc>
            </a:pPr>
            <a:r>
              <a:rPr sz="6000" b="1" i="0">
                <a:solidFill>
                  <a:srgbClr val="1F3752"/>
                </a:solidFill>
                <a:latin typeface="Calibri"/>
              </a:rPr>
              <a:t>Pick one tool. Learn it well.</a:t>
            </a:r>
          </a:p>
        </p:txBody>
      </p:sp>
      <p:sp>
        <p:nvSpPr>
          <p:cNvPr id="5" name="Rounded Rectangle 4"/>
          <p:cNvSpPr/>
          <p:nvPr/>
        </p:nvSpPr>
        <p:spPr>
          <a:xfrm>
            <a:off x="548640" y="1874519"/>
            <a:ext cx="2651760" cy="3749039"/>
          </a:xfrm>
          <a:prstGeom prst="roundRect">
            <a:avLst>
              <a:gd name="adj" fmla="val 8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77240" y="2148840"/>
            <a:ext cx="2194560" cy="822960"/>
          </a:xfrm>
          <a:prstGeom prst="rect">
            <a:avLst/>
          </a:prstGeom>
          <a:noFill/>
        </p:spPr>
        <p:txBody>
          <a:bodyPr wrap="square" anchor="t" lIns="0" rIns="0" tIns="0" bIns="0">
            <a:spAutoFit/>
          </a:bodyPr>
          <a:lstStyle/>
          <a:p>
            <a:pPr algn="l">
              <a:lnSpc>
                <a:spcPct val="95000"/>
              </a:lnSpc>
            </a:pPr>
            <a:r>
              <a:rPr sz="4000" b="1" i="0">
                <a:solidFill>
                  <a:srgbClr val="FFFFFF"/>
                </a:solidFill>
                <a:latin typeface="Calibri"/>
              </a:rPr>
              <a:t>Copilot</a:t>
            </a:r>
          </a:p>
        </p:txBody>
      </p:sp>
      <p:sp>
        <p:nvSpPr>
          <p:cNvPr id="7" name="TextBox 6"/>
          <p:cNvSpPr txBox="1"/>
          <p:nvPr/>
        </p:nvSpPr>
        <p:spPr>
          <a:xfrm>
            <a:off x="777240" y="3063240"/>
            <a:ext cx="2194560" cy="2377440"/>
          </a:xfrm>
          <a:prstGeom prst="rect">
            <a:avLst/>
          </a:prstGeom>
          <a:noFill/>
        </p:spPr>
        <p:txBody>
          <a:bodyPr wrap="square" anchor="t" lIns="0" rIns="0" tIns="0" bIns="0">
            <a:spAutoFit/>
          </a:bodyPr>
          <a:lstStyle/>
          <a:p>
            <a:pPr algn="l">
              <a:lnSpc>
                <a:spcPct val="100000"/>
              </a:lnSpc>
            </a:pPr>
            <a:r>
              <a:rPr sz="3000" b="1" i="0">
                <a:solidFill>
                  <a:srgbClr val="FFFFFF"/>
                </a:solidFill>
                <a:latin typeface="Calibri"/>
              </a:rPr>
              <a:t>Inside Teams, Outlook and Word</a:t>
            </a:r>
          </a:p>
        </p:txBody>
      </p:sp>
      <p:sp>
        <p:nvSpPr>
          <p:cNvPr id="8" name="Rounded Rectangle 7"/>
          <p:cNvSpPr/>
          <p:nvPr/>
        </p:nvSpPr>
        <p:spPr>
          <a:xfrm>
            <a:off x="3364992" y="1874519"/>
            <a:ext cx="2651760" cy="3749039"/>
          </a:xfrm>
          <a:prstGeom prst="roundRect">
            <a:avLst>
              <a:gd name="adj" fmla="val 8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593592" y="2148840"/>
            <a:ext cx="2194560" cy="822960"/>
          </a:xfrm>
          <a:prstGeom prst="rect">
            <a:avLst/>
          </a:prstGeom>
          <a:noFill/>
        </p:spPr>
        <p:txBody>
          <a:bodyPr wrap="square" anchor="t" lIns="0" rIns="0" tIns="0" bIns="0">
            <a:spAutoFit/>
          </a:bodyPr>
          <a:lstStyle/>
          <a:p>
            <a:pPr algn="l">
              <a:lnSpc>
                <a:spcPct val="95000"/>
              </a:lnSpc>
            </a:pPr>
            <a:r>
              <a:rPr sz="4000" b="1" i="0">
                <a:solidFill>
                  <a:srgbClr val="FFFFFF"/>
                </a:solidFill>
                <a:latin typeface="Calibri"/>
              </a:rPr>
              <a:t>ChatGPT</a:t>
            </a:r>
          </a:p>
        </p:txBody>
      </p:sp>
      <p:sp>
        <p:nvSpPr>
          <p:cNvPr id="10" name="TextBox 9"/>
          <p:cNvSpPr txBox="1"/>
          <p:nvPr/>
        </p:nvSpPr>
        <p:spPr>
          <a:xfrm>
            <a:off x="3593592" y="3063240"/>
            <a:ext cx="2194560" cy="2377440"/>
          </a:xfrm>
          <a:prstGeom prst="rect">
            <a:avLst/>
          </a:prstGeom>
          <a:noFill/>
        </p:spPr>
        <p:txBody>
          <a:bodyPr wrap="square" anchor="t" lIns="0" rIns="0" tIns="0" bIns="0">
            <a:spAutoFit/>
          </a:bodyPr>
          <a:lstStyle/>
          <a:p>
            <a:pPr algn="l">
              <a:lnSpc>
                <a:spcPct val="100000"/>
              </a:lnSpc>
            </a:pPr>
            <a:r>
              <a:rPr sz="3000" b="1" i="0">
                <a:solidFill>
                  <a:srgbClr val="FFFFFF"/>
                </a:solidFill>
                <a:latin typeface="Calibri"/>
              </a:rPr>
              <a:t>Plan, explain, write</a:t>
            </a:r>
          </a:p>
        </p:txBody>
      </p:sp>
      <p:sp>
        <p:nvSpPr>
          <p:cNvPr id="11" name="Rounded Rectangle 10"/>
          <p:cNvSpPr/>
          <p:nvPr/>
        </p:nvSpPr>
        <p:spPr>
          <a:xfrm>
            <a:off x="6181344" y="1874519"/>
            <a:ext cx="2651760" cy="3749039"/>
          </a:xfrm>
          <a:prstGeom prst="roundRect">
            <a:avLst>
              <a:gd name="adj" fmla="val 8000"/>
            </a:avLst>
          </a:prstGeom>
          <a:solidFill>
            <a:srgbClr val="0B67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09944" y="2148840"/>
            <a:ext cx="2194560" cy="822960"/>
          </a:xfrm>
          <a:prstGeom prst="rect">
            <a:avLst/>
          </a:prstGeom>
          <a:noFill/>
        </p:spPr>
        <p:txBody>
          <a:bodyPr wrap="square" anchor="t" lIns="0" rIns="0" tIns="0" bIns="0">
            <a:spAutoFit/>
          </a:bodyPr>
          <a:lstStyle/>
          <a:p>
            <a:pPr algn="l">
              <a:lnSpc>
                <a:spcPct val="95000"/>
              </a:lnSpc>
            </a:pPr>
            <a:r>
              <a:rPr sz="4000" b="1" i="0">
                <a:solidFill>
                  <a:srgbClr val="FFFFFF"/>
                </a:solidFill>
                <a:latin typeface="Calibri"/>
              </a:rPr>
              <a:t>Gemini</a:t>
            </a:r>
          </a:p>
        </p:txBody>
      </p:sp>
      <p:sp>
        <p:nvSpPr>
          <p:cNvPr id="13" name="TextBox 12"/>
          <p:cNvSpPr txBox="1"/>
          <p:nvPr/>
        </p:nvSpPr>
        <p:spPr>
          <a:xfrm>
            <a:off x="6409944" y="3063240"/>
            <a:ext cx="2194560" cy="2377440"/>
          </a:xfrm>
          <a:prstGeom prst="rect">
            <a:avLst/>
          </a:prstGeom>
          <a:noFill/>
        </p:spPr>
        <p:txBody>
          <a:bodyPr wrap="square" anchor="t" lIns="0" rIns="0" tIns="0" bIns="0">
            <a:spAutoFit/>
          </a:bodyPr>
          <a:lstStyle/>
          <a:p>
            <a:pPr algn="l">
              <a:lnSpc>
                <a:spcPct val="100000"/>
              </a:lnSpc>
            </a:pPr>
            <a:r>
              <a:rPr sz="3000" b="1" i="0">
                <a:solidFill>
                  <a:srgbClr val="FFFFFF"/>
                </a:solidFill>
                <a:latin typeface="Calibri"/>
              </a:rPr>
              <a:t>Ideas and Google tools</a:t>
            </a:r>
          </a:p>
        </p:txBody>
      </p:sp>
      <p:sp>
        <p:nvSpPr>
          <p:cNvPr id="14" name="Rounded Rectangle 13"/>
          <p:cNvSpPr/>
          <p:nvPr/>
        </p:nvSpPr>
        <p:spPr>
          <a:xfrm>
            <a:off x="8997696" y="1874519"/>
            <a:ext cx="2651760" cy="3749039"/>
          </a:xfrm>
          <a:prstGeom prst="roundRect">
            <a:avLst>
              <a:gd name="adj" fmla="val 8000"/>
            </a:avLst>
          </a:prstGeom>
          <a:solidFill>
            <a:srgbClr val="007F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226296" y="2148840"/>
            <a:ext cx="2194560" cy="822960"/>
          </a:xfrm>
          <a:prstGeom prst="rect">
            <a:avLst/>
          </a:prstGeom>
          <a:noFill/>
        </p:spPr>
        <p:txBody>
          <a:bodyPr wrap="square" anchor="t" lIns="0" rIns="0" tIns="0" bIns="0">
            <a:spAutoFit/>
          </a:bodyPr>
          <a:lstStyle/>
          <a:p>
            <a:pPr algn="l">
              <a:lnSpc>
                <a:spcPct val="95000"/>
              </a:lnSpc>
            </a:pPr>
            <a:r>
              <a:rPr sz="4000" b="1" i="0">
                <a:solidFill>
                  <a:srgbClr val="FFFFFF"/>
                </a:solidFill>
                <a:latin typeface="Calibri"/>
              </a:rPr>
              <a:t>Canva AI</a:t>
            </a:r>
          </a:p>
        </p:txBody>
      </p:sp>
      <p:sp>
        <p:nvSpPr>
          <p:cNvPr id="16" name="TextBox 15"/>
          <p:cNvSpPr txBox="1"/>
          <p:nvPr/>
        </p:nvSpPr>
        <p:spPr>
          <a:xfrm>
            <a:off x="9226296" y="3063240"/>
            <a:ext cx="2194560" cy="2377440"/>
          </a:xfrm>
          <a:prstGeom prst="rect">
            <a:avLst/>
          </a:prstGeom>
          <a:noFill/>
        </p:spPr>
        <p:txBody>
          <a:bodyPr wrap="square" anchor="t" lIns="0" rIns="0" tIns="0" bIns="0">
            <a:spAutoFit/>
          </a:bodyPr>
          <a:lstStyle/>
          <a:p>
            <a:pPr algn="l">
              <a:lnSpc>
                <a:spcPct val="100000"/>
              </a:lnSpc>
            </a:pPr>
            <a:r>
              <a:rPr sz="3000" b="1" i="0">
                <a:solidFill>
                  <a:srgbClr val="FFFFFF"/>
                </a:solidFill>
                <a:latin typeface="Calibri"/>
              </a:rPr>
              <a:t>Slides and posters</a:t>
            </a:r>
          </a:p>
        </p:txBody>
      </p:sp>
      <p:sp>
        <p:nvSpPr>
          <p:cNvPr id="17" name="Rounded Rectangle 16"/>
          <p:cNvSpPr/>
          <p:nvPr/>
        </p:nvSpPr>
        <p:spPr>
          <a:xfrm>
            <a:off x="548640" y="5806440"/>
            <a:ext cx="9973543" cy="77724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8640" y="5806440"/>
            <a:ext cx="9973543" cy="777240"/>
          </a:xfrm>
          <a:prstGeom prst="rect">
            <a:avLst/>
          </a:prstGeom>
          <a:noFill/>
        </p:spPr>
        <p:txBody>
          <a:bodyPr wrap="square" anchor="ctr" lIns="0" rIns="0" tIns="0" bIns="0">
            <a:spAutoFit/>
          </a:bodyPr>
          <a:lstStyle/>
          <a:p>
            <a:pPr algn="ctr">
              <a:lnSpc>
                <a:spcPct val="95000"/>
              </a:lnSpc>
            </a:pPr>
            <a:r>
              <a:rPr sz="3200" b="1" i="0">
                <a:solidFill>
                  <a:srgbClr val="FFFFFF"/>
                </a:solidFill>
                <a:latin typeface="Calibri"/>
              </a:rPr>
              <a:t>The tool matters less than the way you ask.</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3 · PROMPTS · THE METHOD</a:t>
            </a:r>
          </a:p>
        </p:txBody>
      </p:sp>
      <p:sp>
        <p:nvSpPr>
          <p:cNvPr id="3" name="TextBox 2"/>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7</a:t>
            </a:r>
          </a:p>
        </p:txBody>
      </p:sp>
      <p:sp>
        <p:nvSpPr>
          <p:cNvPr id="4" name="TextBox 3"/>
          <p:cNvSpPr txBox="1"/>
          <p:nvPr/>
        </p:nvSpPr>
        <p:spPr>
          <a:xfrm>
            <a:off x="548640" y="731520"/>
            <a:ext cx="11064240" cy="1005840"/>
          </a:xfrm>
          <a:prstGeom prst="rect">
            <a:avLst/>
          </a:prstGeom>
          <a:noFill/>
        </p:spPr>
        <p:txBody>
          <a:bodyPr wrap="square" anchor="t" lIns="0" rIns="0" tIns="0" bIns="0">
            <a:spAutoFit/>
          </a:bodyPr>
          <a:lstStyle/>
          <a:p>
            <a:pPr algn="l">
              <a:lnSpc>
                <a:spcPct val="88000"/>
              </a:lnSpc>
            </a:pPr>
            <a:r>
              <a:rPr sz="6400" b="1" i="0">
                <a:solidFill>
                  <a:srgbClr val="1F3752"/>
                </a:solidFill>
                <a:latin typeface="Calibri"/>
              </a:rPr>
              <a:t>The 5-block prompt</a:t>
            </a:r>
          </a:p>
        </p:txBody>
      </p:sp>
      <p:sp>
        <p:nvSpPr>
          <p:cNvPr id="5" name="Oval 4"/>
          <p:cNvSpPr/>
          <p:nvPr/>
        </p:nvSpPr>
        <p:spPr>
          <a:xfrm>
            <a:off x="548640" y="1920240"/>
            <a:ext cx="1783080" cy="1783080"/>
          </a:xfrm>
          <a:prstGeom prst="ellipse">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1920240"/>
            <a:ext cx="1783080" cy="1783080"/>
          </a:xfrm>
          <a:prstGeom prst="rect">
            <a:avLst/>
          </a:prstGeom>
          <a:noFill/>
        </p:spPr>
        <p:txBody>
          <a:bodyPr wrap="square" anchor="ctr" lIns="0" rIns="0" tIns="0" bIns="0">
            <a:spAutoFit/>
          </a:bodyPr>
          <a:lstStyle/>
          <a:p>
            <a:pPr algn="ctr">
              <a:lnSpc>
                <a:spcPct val="85000"/>
              </a:lnSpc>
            </a:pPr>
            <a:r>
              <a:rPr sz="2600" b="1" i="0">
                <a:solidFill>
                  <a:srgbClr val="FFFFFF"/>
                </a:solidFill>
                <a:latin typeface="Calibri"/>
              </a:rPr>
              <a:t>ROLE</a:t>
            </a:r>
          </a:p>
        </p:txBody>
      </p:sp>
      <p:sp>
        <p:nvSpPr>
          <p:cNvPr id="7" name="TextBox 6"/>
          <p:cNvSpPr txBox="1"/>
          <p:nvPr/>
        </p:nvSpPr>
        <p:spPr>
          <a:xfrm>
            <a:off x="411479" y="3840480"/>
            <a:ext cx="2057400" cy="1097280"/>
          </a:xfrm>
          <a:prstGeom prst="rect">
            <a:avLst/>
          </a:prstGeom>
          <a:noFill/>
        </p:spPr>
        <p:txBody>
          <a:bodyPr wrap="square" anchor="t" lIns="0" rIns="0" tIns="0" bIns="0">
            <a:spAutoFit/>
          </a:bodyPr>
          <a:lstStyle/>
          <a:p>
            <a:pPr algn="ctr">
              <a:lnSpc>
                <a:spcPct val="95000"/>
              </a:lnSpc>
            </a:pPr>
            <a:r>
              <a:rPr sz="2800" b="1" i="0">
                <a:solidFill>
                  <a:srgbClr val="1F3752"/>
                </a:solidFill>
                <a:latin typeface="Calibri"/>
              </a:rPr>
              <a:t>Who is the AI?</a:t>
            </a:r>
          </a:p>
        </p:txBody>
      </p:sp>
      <p:sp>
        <p:nvSpPr>
          <p:cNvPr id="8" name="TextBox 7"/>
          <p:cNvSpPr txBox="1"/>
          <p:nvPr/>
        </p:nvSpPr>
        <p:spPr>
          <a:xfrm>
            <a:off x="2331720" y="2377440"/>
            <a:ext cx="544068" cy="822960"/>
          </a:xfrm>
          <a:prstGeom prst="rect">
            <a:avLst/>
          </a:prstGeom>
          <a:noFill/>
        </p:spPr>
        <p:txBody>
          <a:bodyPr wrap="square" anchor="ctr" lIns="0" rIns="0" tIns="0" bIns="0">
            <a:spAutoFit/>
          </a:bodyPr>
          <a:lstStyle/>
          <a:p>
            <a:pPr algn="ctr">
              <a:lnSpc>
                <a:spcPct val="95000"/>
              </a:lnSpc>
            </a:pPr>
            <a:r>
              <a:rPr sz="5400" b="1" i="0">
                <a:solidFill>
                  <a:srgbClr val="009688"/>
                </a:solidFill>
                <a:latin typeface="Calibri"/>
              </a:rPr>
              <a:t>+</a:t>
            </a:r>
          </a:p>
        </p:txBody>
      </p:sp>
      <p:sp>
        <p:nvSpPr>
          <p:cNvPr id="9" name="Oval 8"/>
          <p:cNvSpPr/>
          <p:nvPr/>
        </p:nvSpPr>
        <p:spPr>
          <a:xfrm>
            <a:off x="2875788" y="1920240"/>
            <a:ext cx="1783080" cy="1783080"/>
          </a:xfrm>
          <a:prstGeom prst="ellipse">
            <a:avLst/>
          </a:prstGeom>
          <a:solidFill>
            <a:srgbClr val="007F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875788" y="1920240"/>
            <a:ext cx="1783080" cy="1783080"/>
          </a:xfrm>
          <a:prstGeom prst="rect">
            <a:avLst/>
          </a:prstGeom>
          <a:noFill/>
        </p:spPr>
        <p:txBody>
          <a:bodyPr wrap="square" anchor="ctr" lIns="0" rIns="0" tIns="0" bIns="0">
            <a:spAutoFit/>
          </a:bodyPr>
          <a:lstStyle/>
          <a:p>
            <a:pPr algn="ctr">
              <a:lnSpc>
                <a:spcPct val="85000"/>
              </a:lnSpc>
            </a:pPr>
            <a:r>
              <a:rPr sz="2600" b="1" i="0">
                <a:solidFill>
                  <a:srgbClr val="FFFFFF"/>
                </a:solidFill>
                <a:latin typeface="Calibri"/>
              </a:rPr>
              <a:t>CONTEXT</a:t>
            </a:r>
          </a:p>
        </p:txBody>
      </p:sp>
      <p:sp>
        <p:nvSpPr>
          <p:cNvPr id="11" name="TextBox 10"/>
          <p:cNvSpPr txBox="1"/>
          <p:nvPr/>
        </p:nvSpPr>
        <p:spPr>
          <a:xfrm>
            <a:off x="2738628" y="3840480"/>
            <a:ext cx="2057400" cy="1097280"/>
          </a:xfrm>
          <a:prstGeom prst="rect">
            <a:avLst/>
          </a:prstGeom>
          <a:noFill/>
        </p:spPr>
        <p:txBody>
          <a:bodyPr wrap="square" anchor="t" lIns="0" rIns="0" tIns="0" bIns="0">
            <a:spAutoFit/>
          </a:bodyPr>
          <a:lstStyle/>
          <a:p>
            <a:pPr algn="ctr">
              <a:lnSpc>
                <a:spcPct val="95000"/>
              </a:lnSpc>
            </a:pPr>
            <a:r>
              <a:rPr sz="2800" b="1" i="0">
                <a:solidFill>
                  <a:srgbClr val="1F3752"/>
                </a:solidFill>
                <a:latin typeface="Calibri"/>
              </a:rPr>
              <a:t>Who are the trainees?</a:t>
            </a:r>
          </a:p>
        </p:txBody>
      </p:sp>
      <p:sp>
        <p:nvSpPr>
          <p:cNvPr id="12" name="TextBox 11"/>
          <p:cNvSpPr txBox="1"/>
          <p:nvPr/>
        </p:nvSpPr>
        <p:spPr>
          <a:xfrm>
            <a:off x="4658868" y="2377440"/>
            <a:ext cx="544068" cy="822960"/>
          </a:xfrm>
          <a:prstGeom prst="rect">
            <a:avLst/>
          </a:prstGeom>
          <a:noFill/>
        </p:spPr>
        <p:txBody>
          <a:bodyPr wrap="square" anchor="ctr" lIns="0" rIns="0" tIns="0" bIns="0">
            <a:spAutoFit/>
          </a:bodyPr>
          <a:lstStyle/>
          <a:p>
            <a:pPr algn="ctr">
              <a:lnSpc>
                <a:spcPct val="95000"/>
              </a:lnSpc>
            </a:pPr>
            <a:r>
              <a:rPr sz="5400" b="1" i="0">
                <a:solidFill>
                  <a:srgbClr val="009688"/>
                </a:solidFill>
                <a:latin typeface="Calibri"/>
              </a:rPr>
              <a:t>+</a:t>
            </a:r>
          </a:p>
        </p:txBody>
      </p:sp>
      <p:sp>
        <p:nvSpPr>
          <p:cNvPr id="13" name="Oval 12"/>
          <p:cNvSpPr/>
          <p:nvPr/>
        </p:nvSpPr>
        <p:spPr>
          <a:xfrm>
            <a:off x="5202936" y="1920240"/>
            <a:ext cx="1783080" cy="1783080"/>
          </a:xfrm>
          <a:prstGeom prst="ellipse">
            <a:avLst/>
          </a:prstGeom>
          <a:solidFill>
            <a:srgbClr val="0B67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202936" y="1920240"/>
            <a:ext cx="1783080" cy="1783080"/>
          </a:xfrm>
          <a:prstGeom prst="rect">
            <a:avLst/>
          </a:prstGeom>
          <a:noFill/>
        </p:spPr>
        <p:txBody>
          <a:bodyPr wrap="square" anchor="ctr" lIns="0" rIns="0" tIns="0" bIns="0">
            <a:spAutoFit/>
          </a:bodyPr>
          <a:lstStyle/>
          <a:p>
            <a:pPr algn="ctr">
              <a:lnSpc>
                <a:spcPct val="85000"/>
              </a:lnSpc>
            </a:pPr>
            <a:r>
              <a:rPr sz="2600" b="1" i="0">
                <a:solidFill>
                  <a:srgbClr val="FFFFFF"/>
                </a:solidFill>
                <a:latin typeface="Calibri"/>
              </a:rPr>
              <a:t>TASK</a:t>
            </a:r>
          </a:p>
        </p:txBody>
      </p:sp>
      <p:sp>
        <p:nvSpPr>
          <p:cNvPr id="15" name="TextBox 14"/>
          <p:cNvSpPr txBox="1"/>
          <p:nvPr/>
        </p:nvSpPr>
        <p:spPr>
          <a:xfrm>
            <a:off x="5065775" y="3840480"/>
            <a:ext cx="2057400" cy="1097280"/>
          </a:xfrm>
          <a:prstGeom prst="rect">
            <a:avLst/>
          </a:prstGeom>
          <a:noFill/>
        </p:spPr>
        <p:txBody>
          <a:bodyPr wrap="square" anchor="t" lIns="0" rIns="0" tIns="0" bIns="0">
            <a:spAutoFit/>
          </a:bodyPr>
          <a:lstStyle/>
          <a:p>
            <a:pPr algn="ctr">
              <a:lnSpc>
                <a:spcPct val="95000"/>
              </a:lnSpc>
            </a:pPr>
            <a:r>
              <a:rPr sz="2800" b="1" i="0">
                <a:solidFill>
                  <a:srgbClr val="1F3752"/>
                </a:solidFill>
                <a:latin typeface="Calibri"/>
              </a:rPr>
              <a:t>What do you need?</a:t>
            </a:r>
          </a:p>
        </p:txBody>
      </p:sp>
      <p:sp>
        <p:nvSpPr>
          <p:cNvPr id="16" name="TextBox 15"/>
          <p:cNvSpPr txBox="1"/>
          <p:nvPr/>
        </p:nvSpPr>
        <p:spPr>
          <a:xfrm>
            <a:off x="6986016" y="2377440"/>
            <a:ext cx="544068" cy="822960"/>
          </a:xfrm>
          <a:prstGeom prst="rect">
            <a:avLst/>
          </a:prstGeom>
          <a:noFill/>
        </p:spPr>
        <p:txBody>
          <a:bodyPr wrap="square" anchor="ctr" lIns="0" rIns="0" tIns="0" bIns="0">
            <a:spAutoFit/>
          </a:bodyPr>
          <a:lstStyle/>
          <a:p>
            <a:pPr algn="ctr">
              <a:lnSpc>
                <a:spcPct val="95000"/>
              </a:lnSpc>
            </a:pPr>
            <a:r>
              <a:rPr sz="5400" b="1" i="0">
                <a:solidFill>
                  <a:srgbClr val="009688"/>
                </a:solidFill>
                <a:latin typeface="Calibri"/>
              </a:rPr>
              <a:t>+</a:t>
            </a:r>
          </a:p>
        </p:txBody>
      </p:sp>
      <p:sp>
        <p:nvSpPr>
          <p:cNvPr id="17" name="Oval 16"/>
          <p:cNvSpPr/>
          <p:nvPr/>
        </p:nvSpPr>
        <p:spPr>
          <a:xfrm>
            <a:off x="7530083" y="1920240"/>
            <a:ext cx="1783080" cy="1783080"/>
          </a:xfrm>
          <a:prstGeom prst="ellipse">
            <a:avLst/>
          </a:prstGeom>
          <a:solidFill>
            <a:srgbClr val="164F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530083" y="1920240"/>
            <a:ext cx="1783080" cy="1783080"/>
          </a:xfrm>
          <a:prstGeom prst="rect">
            <a:avLst/>
          </a:prstGeom>
          <a:noFill/>
        </p:spPr>
        <p:txBody>
          <a:bodyPr wrap="square" anchor="ctr" lIns="0" rIns="0" tIns="0" bIns="0">
            <a:spAutoFit/>
          </a:bodyPr>
          <a:lstStyle/>
          <a:p>
            <a:pPr algn="ctr">
              <a:lnSpc>
                <a:spcPct val="85000"/>
              </a:lnSpc>
            </a:pPr>
            <a:r>
              <a:rPr sz="2600" b="1" i="0">
                <a:solidFill>
                  <a:srgbClr val="FFFFFF"/>
                </a:solidFill>
                <a:latin typeface="Calibri"/>
              </a:rPr>
              <a:t>LIMITS</a:t>
            </a:r>
          </a:p>
        </p:txBody>
      </p:sp>
      <p:sp>
        <p:nvSpPr>
          <p:cNvPr id="19" name="TextBox 18"/>
          <p:cNvSpPr txBox="1"/>
          <p:nvPr/>
        </p:nvSpPr>
        <p:spPr>
          <a:xfrm>
            <a:off x="7392923" y="3840480"/>
            <a:ext cx="2057400" cy="1097280"/>
          </a:xfrm>
          <a:prstGeom prst="rect">
            <a:avLst/>
          </a:prstGeom>
          <a:noFill/>
        </p:spPr>
        <p:txBody>
          <a:bodyPr wrap="square" anchor="t" lIns="0" rIns="0" tIns="0" bIns="0">
            <a:spAutoFit/>
          </a:bodyPr>
          <a:lstStyle/>
          <a:p>
            <a:pPr algn="ctr">
              <a:lnSpc>
                <a:spcPct val="95000"/>
              </a:lnSpc>
            </a:pPr>
            <a:r>
              <a:rPr sz="2800" b="1" i="0">
                <a:solidFill>
                  <a:srgbClr val="1F3752"/>
                </a:solidFill>
                <a:latin typeface="Calibri"/>
              </a:rPr>
              <a:t>How long? How hard?</a:t>
            </a:r>
          </a:p>
        </p:txBody>
      </p:sp>
      <p:sp>
        <p:nvSpPr>
          <p:cNvPr id="20" name="TextBox 19"/>
          <p:cNvSpPr txBox="1"/>
          <p:nvPr/>
        </p:nvSpPr>
        <p:spPr>
          <a:xfrm>
            <a:off x="9313163" y="2377440"/>
            <a:ext cx="544068" cy="822960"/>
          </a:xfrm>
          <a:prstGeom prst="rect">
            <a:avLst/>
          </a:prstGeom>
          <a:noFill/>
        </p:spPr>
        <p:txBody>
          <a:bodyPr wrap="square" anchor="ctr" lIns="0" rIns="0" tIns="0" bIns="0">
            <a:spAutoFit/>
          </a:bodyPr>
          <a:lstStyle/>
          <a:p>
            <a:pPr algn="ctr">
              <a:lnSpc>
                <a:spcPct val="95000"/>
              </a:lnSpc>
            </a:pPr>
            <a:r>
              <a:rPr sz="5400" b="1" i="0">
                <a:solidFill>
                  <a:srgbClr val="009688"/>
                </a:solidFill>
                <a:latin typeface="Calibri"/>
              </a:rPr>
              <a:t>+</a:t>
            </a:r>
          </a:p>
        </p:txBody>
      </p:sp>
      <p:sp>
        <p:nvSpPr>
          <p:cNvPr id="21" name="Oval 20"/>
          <p:cNvSpPr/>
          <p:nvPr/>
        </p:nvSpPr>
        <p:spPr>
          <a:xfrm>
            <a:off x="9857232" y="1920240"/>
            <a:ext cx="1783080" cy="1783080"/>
          </a:xfrm>
          <a:prstGeom prst="ellipse">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857232" y="1920240"/>
            <a:ext cx="1783080" cy="1783080"/>
          </a:xfrm>
          <a:prstGeom prst="rect">
            <a:avLst/>
          </a:prstGeom>
          <a:noFill/>
        </p:spPr>
        <p:txBody>
          <a:bodyPr wrap="square" anchor="ctr" lIns="0" rIns="0" tIns="0" bIns="0">
            <a:spAutoFit/>
          </a:bodyPr>
          <a:lstStyle/>
          <a:p>
            <a:pPr algn="ctr">
              <a:lnSpc>
                <a:spcPct val="85000"/>
              </a:lnSpc>
            </a:pPr>
            <a:r>
              <a:rPr sz="2600" b="1" i="0">
                <a:solidFill>
                  <a:srgbClr val="FFFFFF"/>
                </a:solidFill>
                <a:latin typeface="Calibri"/>
              </a:rPr>
              <a:t>FORMAT</a:t>
            </a:r>
          </a:p>
        </p:txBody>
      </p:sp>
      <p:sp>
        <p:nvSpPr>
          <p:cNvPr id="23" name="TextBox 22"/>
          <p:cNvSpPr txBox="1"/>
          <p:nvPr/>
        </p:nvSpPr>
        <p:spPr>
          <a:xfrm>
            <a:off x="9720072" y="3840480"/>
            <a:ext cx="2057400" cy="1097280"/>
          </a:xfrm>
          <a:prstGeom prst="rect">
            <a:avLst/>
          </a:prstGeom>
          <a:noFill/>
        </p:spPr>
        <p:txBody>
          <a:bodyPr wrap="square" anchor="t" lIns="0" rIns="0" tIns="0" bIns="0">
            <a:spAutoFit/>
          </a:bodyPr>
          <a:lstStyle/>
          <a:p>
            <a:pPr algn="ctr">
              <a:lnSpc>
                <a:spcPct val="95000"/>
              </a:lnSpc>
            </a:pPr>
            <a:r>
              <a:rPr sz="2800" b="1" i="0">
                <a:solidFill>
                  <a:srgbClr val="1F3752"/>
                </a:solidFill>
                <a:latin typeface="Calibri"/>
              </a:rPr>
              <a:t>Table? Steps?</a:t>
            </a:r>
          </a:p>
        </p:txBody>
      </p:sp>
      <p:sp>
        <p:nvSpPr>
          <p:cNvPr id="24" name="Rounded Rectangle 23"/>
          <p:cNvSpPr/>
          <p:nvPr/>
        </p:nvSpPr>
        <p:spPr>
          <a:xfrm>
            <a:off x="548640" y="5806440"/>
            <a:ext cx="10987430" cy="777240"/>
          </a:xfrm>
          <a:prstGeom prst="roundRect">
            <a:avLst>
              <a:gd name="adj" fmla="val 50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8640" y="5806440"/>
            <a:ext cx="10987430" cy="777240"/>
          </a:xfrm>
          <a:prstGeom prst="rect">
            <a:avLst/>
          </a:prstGeom>
          <a:noFill/>
        </p:spPr>
        <p:txBody>
          <a:bodyPr wrap="square" anchor="ctr" lIns="0" rIns="0" tIns="0" bIns="0">
            <a:spAutoFit/>
          </a:bodyPr>
          <a:lstStyle/>
          <a:p>
            <a:pPr algn="ctr">
              <a:lnSpc>
                <a:spcPct val="95000"/>
              </a:lnSpc>
            </a:pPr>
            <a:r>
              <a:rPr sz="3400" b="1" i="0">
                <a:solidFill>
                  <a:srgbClr val="FFFFFF"/>
                </a:solidFill>
                <a:latin typeface="Calibri"/>
              </a:rPr>
              <a:t>Brief AI like you brief a substitute teacher.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3 · PROMPTS · REAL LNA EXAMPLE: HVAC TECHNICIAN</a:t>
            </a:r>
          </a:p>
        </p:txBody>
      </p:sp>
      <p:sp>
        <p:nvSpPr>
          <p:cNvPr id="3" name="TextBox 2"/>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8</a:t>
            </a:r>
          </a:p>
        </p:txBody>
      </p:sp>
      <p:sp>
        <p:nvSpPr>
          <p:cNvPr id="4" name="TextBox 3"/>
          <p:cNvSpPr txBox="1"/>
          <p:nvPr/>
        </p:nvSpPr>
        <p:spPr>
          <a:xfrm>
            <a:off x="548640" y="731520"/>
            <a:ext cx="11064240" cy="1005840"/>
          </a:xfrm>
          <a:prstGeom prst="rect">
            <a:avLst/>
          </a:prstGeom>
          <a:noFill/>
        </p:spPr>
        <p:txBody>
          <a:bodyPr wrap="square" anchor="t" lIns="0" rIns="0" tIns="0" bIns="0">
            <a:spAutoFit/>
          </a:bodyPr>
          <a:lstStyle/>
          <a:p>
            <a:pPr algn="l">
              <a:lnSpc>
                <a:spcPct val="88000"/>
              </a:lnSpc>
            </a:pPr>
            <a:r>
              <a:rPr sz="5400" b="1" i="0">
                <a:solidFill>
                  <a:srgbClr val="1F3752"/>
                </a:solidFill>
                <a:latin typeface="Calibri"/>
              </a:rPr>
              <a:t>Weak prompt vs strong prompt</a:t>
            </a:r>
          </a:p>
        </p:txBody>
      </p:sp>
      <p:sp>
        <p:nvSpPr>
          <p:cNvPr id="5" name="Rounded Rectangle 4"/>
          <p:cNvSpPr/>
          <p:nvPr/>
        </p:nvSpPr>
        <p:spPr>
          <a:xfrm>
            <a:off x="548640" y="1691640"/>
            <a:ext cx="11091672" cy="868680"/>
          </a:xfrm>
          <a:prstGeom prst="roundRect">
            <a:avLst>
              <a:gd name="adj" fmla="val 8000"/>
            </a:avLst>
          </a:prstGeom>
          <a:solidFill>
            <a:srgbClr val="E4DF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777240" y="1901952"/>
            <a:ext cx="1280160" cy="474980"/>
          </a:xfrm>
          <a:prstGeom prst="roundRect">
            <a:avLst>
              <a:gd name="adj" fmla="val 50000"/>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7240" y="1901952"/>
            <a:ext cx="1280160" cy="474980"/>
          </a:xfrm>
          <a:prstGeom prst="rect">
            <a:avLst/>
          </a:prstGeom>
          <a:noFill/>
        </p:spPr>
        <p:txBody>
          <a:bodyPr wrap="square" anchor="ctr" lIns="0" rIns="0" tIns="0" bIns="0">
            <a:spAutoFit/>
          </a:bodyPr>
          <a:lstStyle/>
          <a:p>
            <a:pPr algn="ctr">
              <a:lnSpc>
                <a:spcPct val="95000"/>
              </a:lnSpc>
            </a:pPr>
            <a:r>
              <a:rPr sz="2200" b="1" i="0">
                <a:solidFill>
                  <a:srgbClr val="FFFFFF"/>
                </a:solidFill>
                <a:latin typeface="Calibri"/>
              </a:rPr>
              <a:t>WEAK</a:t>
            </a:r>
          </a:p>
        </p:txBody>
      </p:sp>
      <p:sp>
        <p:nvSpPr>
          <p:cNvPr id="8" name="TextBox 7"/>
          <p:cNvSpPr txBox="1"/>
          <p:nvPr/>
        </p:nvSpPr>
        <p:spPr>
          <a:xfrm>
            <a:off x="2286000" y="1691640"/>
            <a:ext cx="9144000" cy="868680"/>
          </a:xfrm>
          <a:prstGeom prst="rect">
            <a:avLst/>
          </a:prstGeom>
          <a:noFill/>
        </p:spPr>
        <p:txBody>
          <a:bodyPr wrap="square" anchor="ctr" lIns="0" rIns="0" tIns="0" bIns="0">
            <a:spAutoFit/>
          </a:bodyPr>
          <a:lstStyle/>
          <a:p>
            <a:pPr algn="l">
              <a:lnSpc>
                <a:spcPct val="95000"/>
              </a:lnSpc>
            </a:pPr>
            <a:r>
              <a:rPr sz="3200" b="1" i="1">
                <a:solidFill>
                  <a:srgbClr val="6B7278"/>
                </a:solidFill>
                <a:latin typeface="Calibri"/>
              </a:rPr>
              <a:t>“Make a lesson about air conditioners.”</a:t>
            </a:r>
          </a:p>
        </p:txBody>
      </p:sp>
      <p:sp>
        <p:nvSpPr>
          <p:cNvPr id="9" name="Down Arrow 8"/>
          <p:cNvSpPr/>
          <p:nvPr/>
        </p:nvSpPr>
        <p:spPr>
          <a:xfrm>
            <a:off x="5806440" y="2633472"/>
            <a:ext cx="548640" cy="365760"/>
          </a:xfrm>
          <a:prstGeom prst="downArrow">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548640" y="3090672"/>
            <a:ext cx="11091672" cy="64008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731520" y="3209544"/>
            <a:ext cx="1737360" cy="43180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31520" y="3209544"/>
            <a:ext cx="1737360" cy="431800"/>
          </a:xfrm>
          <a:prstGeom prst="rect">
            <a:avLst/>
          </a:prstGeom>
          <a:noFill/>
        </p:spPr>
        <p:txBody>
          <a:bodyPr wrap="square" anchor="ctr" lIns="0" rIns="0" tIns="0" bIns="0">
            <a:spAutoFit/>
          </a:bodyPr>
          <a:lstStyle/>
          <a:p>
            <a:pPr algn="ctr">
              <a:lnSpc>
                <a:spcPct val="95000"/>
              </a:lnSpc>
            </a:pPr>
            <a:r>
              <a:rPr sz="2000" b="1" i="0">
                <a:solidFill>
                  <a:srgbClr val="FFFFFF"/>
                </a:solidFill>
                <a:latin typeface="Calibri"/>
              </a:rPr>
              <a:t>ROLE</a:t>
            </a:r>
          </a:p>
        </p:txBody>
      </p:sp>
      <p:sp>
        <p:nvSpPr>
          <p:cNvPr id="13" name="TextBox 12"/>
          <p:cNvSpPr txBox="1"/>
          <p:nvPr/>
        </p:nvSpPr>
        <p:spPr>
          <a:xfrm>
            <a:off x="2697480" y="3090672"/>
            <a:ext cx="8778240" cy="640080"/>
          </a:xfrm>
          <a:prstGeom prst="rect">
            <a:avLst/>
          </a:prstGeom>
          <a:noFill/>
        </p:spPr>
        <p:txBody>
          <a:bodyPr wrap="square" anchor="ctr" lIns="0" rIns="0" tIns="0" bIns="0">
            <a:spAutoFit/>
          </a:bodyPr>
          <a:lstStyle/>
          <a:p>
            <a:pPr algn="l">
              <a:lnSpc>
                <a:spcPct val="95000"/>
              </a:lnSpc>
            </a:pPr>
            <a:r>
              <a:rPr sz="2600" b="1" i="0">
                <a:solidFill>
                  <a:srgbClr val="282D32"/>
                </a:solidFill>
                <a:latin typeface="Calibri"/>
              </a:rPr>
              <a:t>You are an HVAC instructor at a Saudi vocational academy.</a:t>
            </a:r>
          </a:p>
        </p:txBody>
      </p:sp>
      <p:sp>
        <p:nvSpPr>
          <p:cNvPr id="14" name="Rounded Rectangle 13"/>
          <p:cNvSpPr/>
          <p:nvPr/>
        </p:nvSpPr>
        <p:spPr>
          <a:xfrm>
            <a:off x="548640" y="3822191"/>
            <a:ext cx="11091672" cy="64008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731520" y="3941063"/>
            <a:ext cx="1737360" cy="431800"/>
          </a:xfrm>
          <a:prstGeom prst="roundRect">
            <a:avLst>
              <a:gd name="adj" fmla="val 50000"/>
            </a:avLst>
          </a:prstGeom>
          <a:solidFill>
            <a:srgbClr val="007F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1520" y="3941063"/>
            <a:ext cx="1737360" cy="431800"/>
          </a:xfrm>
          <a:prstGeom prst="rect">
            <a:avLst/>
          </a:prstGeom>
          <a:noFill/>
        </p:spPr>
        <p:txBody>
          <a:bodyPr wrap="square" anchor="ctr" lIns="0" rIns="0" tIns="0" bIns="0">
            <a:spAutoFit/>
          </a:bodyPr>
          <a:lstStyle/>
          <a:p>
            <a:pPr algn="ctr">
              <a:lnSpc>
                <a:spcPct val="95000"/>
              </a:lnSpc>
            </a:pPr>
            <a:r>
              <a:rPr sz="2000" b="1" i="0">
                <a:solidFill>
                  <a:srgbClr val="FFFFFF"/>
                </a:solidFill>
                <a:latin typeface="Calibri"/>
              </a:rPr>
              <a:t>CONTEXT</a:t>
            </a:r>
          </a:p>
        </p:txBody>
      </p:sp>
      <p:sp>
        <p:nvSpPr>
          <p:cNvPr id="17" name="TextBox 16"/>
          <p:cNvSpPr txBox="1"/>
          <p:nvPr/>
        </p:nvSpPr>
        <p:spPr>
          <a:xfrm>
            <a:off x="2697480" y="3822191"/>
            <a:ext cx="8778240" cy="640080"/>
          </a:xfrm>
          <a:prstGeom prst="rect">
            <a:avLst/>
          </a:prstGeom>
          <a:noFill/>
        </p:spPr>
        <p:txBody>
          <a:bodyPr wrap="square" anchor="ctr" lIns="0" rIns="0" tIns="0" bIns="0">
            <a:spAutoFit/>
          </a:bodyPr>
          <a:lstStyle/>
          <a:p>
            <a:pPr algn="l">
              <a:lnSpc>
                <a:spcPct val="95000"/>
              </a:lnSpc>
            </a:pPr>
            <a:r>
              <a:rPr sz="2600" b="1" i="0">
                <a:solidFill>
                  <a:srgbClr val="282D32"/>
                </a:solidFill>
                <a:latin typeface="Calibri"/>
              </a:rPr>
              <a:t>My trainees are first-year diploma students, new to refrigeration.</a:t>
            </a:r>
          </a:p>
        </p:txBody>
      </p:sp>
      <p:sp>
        <p:nvSpPr>
          <p:cNvPr id="18" name="Rounded Rectangle 17"/>
          <p:cNvSpPr/>
          <p:nvPr/>
        </p:nvSpPr>
        <p:spPr>
          <a:xfrm>
            <a:off x="548640" y="4553712"/>
            <a:ext cx="11091672" cy="64008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731520" y="4672584"/>
            <a:ext cx="1737360" cy="431800"/>
          </a:xfrm>
          <a:prstGeom prst="roundRect">
            <a:avLst>
              <a:gd name="adj" fmla="val 50000"/>
            </a:avLst>
          </a:prstGeom>
          <a:solidFill>
            <a:srgbClr val="0B67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31520" y="4672584"/>
            <a:ext cx="1737360" cy="431800"/>
          </a:xfrm>
          <a:prstGeom prst="rect">
            <a:avLst/>
          </a:prstGeom>
          <a:noFill/>
        </p:spPr>
        <p:txBody>
          <a:bodyPr wrap="square" anchor="ctr" lIns="0" rIns="0" tIns="0" bIns="0">
            <a:spAutoFit/>
          </a:bodyPr>
          <a:lstStyle/>
          <a:p>
            <a:pPr algn="ctr">
              <a:lnSpc>
                <a:spcPct val="95000"/>
              </a:lnSpc>
            </a:pPr>
            <a:r>
              <a:rPr sz="2000" b="1" i="0">
                <a:solidFill>
                  <a:srgbClr val="FFFFFF"/>
                </a:solidFill>
                <a:latin typeface="Calibri"/>
              </a:rPr>
              <a:t>TASK</a:t>
            </a:r>
          </a:p>
        </p:txBody>
      </p:sp>
      <p:sp>
        <p:nvSpPr>
          <p:cNvPr id="21" name="TextBox 20"/>
          <p:cNvSpPr txBox="1"/>
          <p:nvPr/>
        </p:nvSpPr>
        <p:spPr>
          <a:xfrm>
            <a:off x="2697480" y="4553712"/>
            <a:ext cx="8778240" cy="640080"/>
          </a:xfrm>
          <a:prstGeom prst="rect">
            <a:avLst/>
          </a:prstGeom>
          <a:noFill/>
        </p:spPr>
        <p:txBody>
          <a:bodyPr wrap="square" anchor="ctr" lIns="0" rIns="0" tIns="0" bIns="0">
            <a:spAutoFit/>
          </a:bodyPr>
          <a:lstStyle/>
          <a:p>
            <a:pPr algn="l">
              <a:lnSpc>
                <a:spcPct val="95000"/>
              </a:lnSpc>
            </a:pPr>
            <a:r>
              <a:rPr sz="2600" b="1" i="0">
                <a:solidFill>
                  <a:srgbClr val="282D32"/>
                </a:solidFill>
                <a:latin typeface="Calibri"/>
              </a:rPr>
              <a:t>Plan a 30-minute lesson on how a split AC cools a room.</a:t>
            </a:r>
          </a:p>
        </p:txBody>
      </p:sp>
      <p:sp>
        <p:nvSpPr>
          <p:cNvPr id="22" name="Rounded Rectangle 21"/>
          <p:cNvSpPr/>
          <p:nvPr/>
        </p:nvSpPr>
        <p:spPr>
          <a:xfrm>
            <a:off x="548640" y="5285232"/>
            <a:ext cx="11091672" cy="64008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731520" y="5404104"/>
            <a:ext cx="1737360" cy="431800"/>
          </a:xfrm>
          <a:prstGeom prst="roundRect">
            <a:avLst>
              <a:gd name="adj" fmla="val 50000"/>
            </a:avLst>
          </a:prstGeom>
          <a:solidFill>
            <a:srgbClr val="164F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731520" y="5404104"/>
            <a:ext cx="1737360" cy="431800"/>
          </a:xfrm>
          <a:prstGeom prst="rect">
            <a:avLst/>
          </a:prstGeom>
          <a:noFill/>
        </p:spPr>
        <p:txBody>
          <a:bodyPr wrap="square" anchor="ctr" lIns="0" rIns="0" tIns="0" bIns="0">
            <a:spAutoFit/>
          </a:bodyPr>
          <a:lstStyle/>
          <a:p>
            <a:pPr algn="ctr">
              <a:lnSpc>
                <a:spcPct val="95000"/>
              </a:lnSpc>
            </a:pPr>
            <a:r>
              <a:rPr sz="2000" b="1" i="0">
                <a:solidFill>
                  <a:srgbClr val="FFFFFF"/>
                </a:solidFill>
                <a:latin typeface="Calibri"/>
              </a:rPr>
              <a:t>LIMITS</a:t>
            </a:r>
          </a:p>
        </p:txBody>
      </p:sp>
      <p:sp>
        <p:nvSpPr>
          <p:cNvPr id="25" name="TextBox 24"/>
          <p:cNvSpPr txBox="1"/>
          <p:nvPr/>
        </p:nvSpPr>
        <p:spPr>
          <a:xfrm>
            <a:off x="2697480" y="5285232"/>
            <a:ext cx="8778240" cy="640080"/>
          </a:xfrm>
          <a:prstGeom prst="rect">
            <a:avLst/>
          </a:prstGeom>
          <a:noFill/>
        </p:spPr>
        <p:txBody>
          <a:bodyPr wrap="square" anchor="ctr" lIns="0" rIns="0" tIns="0" bIns="0">
            <a:spAutoFit/>
          </a:bodyPr>
          <a:lstStyle/>
          <a:p>
            <a:pPr algn="l">
              <a:lnSpc>
                <a:spcPct val="95000"/>
              </a:lnSpc>
            </a:pPr>
            <a:r>
              <a:rPr sz="2600" b="1" i="0">
                <a:solidFill>
                  <a:srgbClr val="282D32"/>
                </a:solidFill>
                <a:latin typeface="Calibri"/>
              </a:rPr>
              <a:t>Simple English. One hands-on activity. A 5-question exit quiz.</a:t>
            </a:r>
          </a:p>
        </p:txBody>
      </p:sp>
      <p:sp>
        <p:nvSpPr>
          <p:cNvPr id="26" name="Rounded Rectangle 25"/>
          <p:cNvSpPr/>
          <p:nvPr/>
        </p:nvSpPr>
        <p:spPr>
          <a:xfrm>
            <a:off x="548640" y="6016752"/>
            <a:ext cx="11091672" cy="64008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731520" y="6135624"/>
            <a:ext cx="1737360" cy="431800"/>
          </a:xfrm>
          <a:prstGeom prst="roundRect">
            <a:avLst>
              <a:gd name="adj" fmla="val 50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31520" y="6135624"/>
            <a:ext cx="1737360" cy="431800"/>
          </a:xfrm>
          <a:prstGeom prst="rect">
            <a:avLst/>
          </a:prstGeom>
          <a:noFill/>
        </p:spPr>
        <p:txBody>
          <a:bodyPr wrap="square" anchor="ctr" lIns="0" rIns="0" tIns="0" bIns="0">
            <a:spAutoFit/>
          </a:bodyPr>
          <a:lstStyle/>
          <a:p>
            <a:pPr algn="ctr">
              <a:lnSpc>
                <a:spcPct val="95000"/>
              </a:lnSpc>
            </a:pPr>
            <a:r>
              <a:rPr sz="2000" b="1" i="0">
                <a:solidFill>
                  <a:srgbClr val="FFFFFF"/>
                </a:solidFill>
                <a:latin typeface="Calibri"/>
              </a:rPr>
              <a:t>FORMAT</a:t>
            </a:r>
          </a:p>
        </p:txBody>
      </p:sp>
      <p:sp>
        <p:nvSpPr>
          <p:cNvPr id="29" name="TextBox 28"/>
          <p:cNvSpPr txBox="1"/>
          <p:nvPr/>
        </p:nvSpPr>
        <p:spPr>
          <a:xfrm>
            <a:off x="2697480" y="6016752"/>
            <a:ext cx="8778240" cy="640080"/>
          </a:xfrm>
          <a:prstGeom prst="rect">
            <a:avLst/>
          </a:prstGeom>
          <a:noFill/>
        </p:spPr>
        <p:txBody>
          <a:bodyPr wrap="square" anchor="ctr" lIns="0" rIns="0" tIns="0" bIns="0">
            <a:spAutoFit/>
          </a:bodyPr>
          <a:lstStyle/>
          <a:p>
            <a:pPr algn="l">
              <a:lnSpc>
                <a:spcPct val="95000"/>
              </a:lnSpc>
            </a:pPr>
            <a:r>
              <a:rPr sz="2600" b="1" i="0">
                <a:solidFill>
                  <a:srgbClr val="282D32"/>
                </a:solidFill>
                <a:latin typeface="Calibri"/>
              </a:rPr>
              <a:t>Give it as a table with timings.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3 · PROMPTS · WHAT THE STRONG PROMPT GIVES BACK</a:t>
            </a:r>
          </a:p>
        </p:txBody>
      </p:sp>
      <p:sp>
        <p:nvSpPr>
          <p:cNvPr id="3" name="TextBox 2"/>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9</a:t>
            </a:r>
          </a:p>
        </p:txBody>
      </p:sp>
      <p:sp>
        <p:nvSpPr>
          <p:cNvPr id="4" name="TextBox 3"/>
          <p:cNvSpPr txBox="1"/>
          <p:nvPr/>
        </p:nvSpPr>
        <p:spPr>
          <a:xfrm>
            <a:off x="548640" y="731520"/>
            <a:ext cx="11064240" cy="1005840"/>
          </a:xfrm>
          <a:prstGeom prst="rect">
            <a:avLst/>
          </a:prstGeom>
          <a:noFill/>
        </p:spPr>
        <p:txBody>
          <a:bodyPr wrap="square" anchor="t" lIns="0" rIns="0" tIns="0" bIns="0">
            <a:spAutoFit/>
          </a:bodyPr>
          <a:lstStyle/>
          <a:p>
            <a:pPr algn="l">
              <a:lnSpc>
                <a:spcPct val="88000"/>
              </a:lnSpc>
            </a:pPr>
            <a:r>
              <a:rPr sz="4800" b="1" i="0">
                <a:solidFill>
                  <a:srgbClr val="1F3752"/>
                </a:solidFill>
                <a:latin typeface="Calibri"/>
              </a:rPr>
              <a:t>A 30-minute lesson in seconds</a:t>
            </a:r>
          </a:p>
        </p:txBody>
      </p:sp>
      <p:pic>
        <p:nvPicPr>
          <p:cNvPr id="5" name="Picture 4" descr="hvac_s.jpg"/>
          <p:cNvPicPr>
            <a:picLocks noChangeAspect="1"/>
          </p:cNvPicPr>
          <p:nvPr/>
        </p:nvPicPr>
        <p:blipFill>
          <a:blip r:embed="rId2"/>
          <a:stretch>
            <a:fillRect/>
          </a:stretch>
        </p:blipFill>
        <p:spPr>
          <a:xfrm>
            <a:off x="9555480" y="182880"/>
            <a:ext cx="2377440" cy="1220815"/>
          </a:xfrm>
          <a:prstGeom prst="rect">
            <a:avLst/>
          </a:prstGeom>
        </p:spPr>
      </p:pic>
      <p:sp>
        <p:nvSpPr>
          <p:cNvPr id="6" name="Rounded Rectangle 5"/>
          <p:cNvSpPr/>
          <p:nvPr/>
        </p:nvSpPr>
        <p:spPr>
          <a:xfrm>
            <a:off x="585216" y="2148840"/>
            <a:ext cx="1775460" cy="1234440"/>
          </a:xfrm>
          <a:prstGeom prst="roundRect">
            <a:avLst>
              <a:gd name="adj" fmla="val 1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85216" y="2148840"/>
            <a:ext cx="1775460" cy="1234440"/>
          </a:xfrm>
          <a:prstGeom prst="rect">
            <a:avLst/>
          </a:prstGeom>
          <a:noFill/>
        </p:spPr>
        <p:txBody>
          <a:bodyPr wrap="square" anchor="ctr" lIns="0" rIns="0" tIns="0" bIns="0">
            <a:spAutoFit/>
          </a:bodyPr>
          <a:lstStyle/>
          <a:p>
            <a:pPr algn="ctr">
              <a:lnSpc>
                <a:spcPct val="95000"/>
              </a:lnSpc>
            </a:pPr>
            <a:r>
              <a:rPr sz="4400" b="1" i="0">
                <a:solidFill>
                  <a:srgbClr val="FFFFFF"/>
                </a:solidFill>
                <a:latin typeface="Calibri"/>
              </a:rPr>
              <a:t>5</a:t>
            </a:r>
            <a:r>
              <a:rPr sz="2200" b="1" i="0">
                <a:solidFill>
                  <a:srgbClr val="FFFFFF"/>
                </a:solidFill>
                <a:latin typeface="Calibri"/>
              </a:rPr>
              <a:t> min</a:t>
            </a:r>
          </a:p>
          <a:p>
            <a:pPr algn="ctr">
              <a:lnSpc>
                <a:spcPct val="95000"/>
              </a:lnSpc>
            </a:pPr>
            <a:r>
              <a:rPr sz="2000" b="1" i="0">
                <a:solidFill>
                  <a:srgbClr val="FFFFFF"/>
                </a:solidFill>
                <a:latin typeface="Calibri"/>
              </a:rPr>
              <a:t>HOOK</a:t>
            </a:r>
          </a:p>
        </p:txBody>
      </p:sp>
      <p:sp>
        <p:nvSpPr>
          <p:cNvPr id="8" name="TextBox 7"/>
          <p:cNvSpPr txBox="1"/>
          <p:nvPr/>
        </p:nvSpPr>
        <p:spPr>
          <a:xfrm>
            <a:off x="685800" y="3566160"/>
            <a:ext cx="1574292" cy="2011680"/>
          </a:xfrm>
          <a:prstGeom prst="rect">
            <a:avLst/>
          </a:prstGeom>
          <a:noFill/>
        </p:spPr>
        <p:txBody>
          <a:bodyPr wrap="square" anchor="t" lIns="0" rIns="0" tIns="0" bIns="0">
            <a:spAutoFit/>
          </a:bodyPr>
          <a:lstStyle/>
          <a:p>
            <a:pPr algn="l">
              <a:lnSpc>
                <a:spcPct val="100000"/>
              </a:lnSpc>
            </a:pPr>
            <a:r>
              <a:rPr sz="2200" b="1" i="0">
                <a:solidFill>
                  <a:srgbClr val="282D32"/>
                </a:solidFill>
                <a:latin typeface="Calibri"/>
              </a:rPr>
              <a:t>Why is the room cold but the outside unit hot?</a:t>
            </a:r>
          </a:p>
        </p:txBody>
      </p:sp>
      <p:sp>
        <p:nvSpPr>
          <p:cNvPr id="9" name="Rounded Rectangle 8"/>
          <p:cNvSpPr/>
          <p:nvPr/>
        </p:nvSpPr>
        <p:spPr>
          <a:xfrm>
            <a:off x="2433828" y="2148840"/>
            <a:ext cx="3624072" cy="1234440"/>
          </a:xfrm>
          <a:prstGeom prst="roundRect">
            <a:avLst>
              <a:gd name="adj" fmla="val 10000"/>
            </a:avLst>
          </a:prstGeom>
          <a:solidFill>
            <a:srgbClr val="0B67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433828" y="2148840"/>
            <a:ext cx="3624072" cy="1234440"/>
          </a:xfrm>
          <a:prstGeom prst="rect">
            <a:avLst/>
          </a:prstGeom>
          <a:noFill/>
        </p:spPr>
        <p:txBody>
          <a:bodyPr wrap="square" anchor="ctr" lIns="0" rIns="0" tIns="0" bIns="0">
            <a:spAutoFit/>
          </a:bodyPr>
          <a:lstStyle/>
          <a:p>
            <a:pPr algn="ctr">
              <a:lnSpc>
                <a:spcPct val="95000"/>
              </a:lnSpc>
            </a:pPr>
            <a:r>
              <a:rPr sz="4400" b="1" i="0">
                <a:solidFill>
                  <a:srgbClr val="FFFFFF"/>
                </a:solidFill>
                <a:latin typeface="Calibri"/>
              </a:rPr>
              <a:t>10</a:t>
            </a:r>
            <a:r>
              <a:rPr sz="2200" b="1" i="0">
                <a:solidFill>
                  <a:srgbClr val="FFFFFF"/>
                </a:solidFill>
                <a:latin typeface="Calibri"/>
              </a:rPr>
              <a:t> min</a:t>
            </a:r>
          </a:p>
          <a:p>
            <a:pPr algn="ctr">
              <a:lnSpc>
                <a:spcPct val="95000"/>
              </a:lnSpc>
            </a:pPr>
            <a:r>
              <a:rPr sz="2000" b="1" i="0">
                <a:solidFill>
                  <a:srgbClr val="FFFFFF"/>
                </a:solidFill>
                <a:latin typeface="Calibri"/>
              </a:rPr>
              <a:t>EXPLAIN</a:t>
            </a:r>
          </a:p>
        </p:txBody>
      </p:sp>
      <p:sp>
        <p:nvSpPr>
          <p:cNvPr id="11" name="TextBox 10"/>
          <p:cNvSpPr txBox="1"/>
          <p:nvPr/>
        </p:nvSpPr>
        <p:spPr>
          <a:xfrm>
            <a:off x="2534412" y="3566160"/>
            <a:ext cx="3422904" cy="2011680"/>
          </a:xfrm>
          <a:prstGeom prst="rect">
            <a:avLst/>
          </a:prstGeom>
          <a:noFill/>
        </p:spPr>
        <p:txBody>
          <a:bodyPr wrap="square" anchor="t" lIns="0" rIns="0" tIns="0" bIns="0">
            <a:spAutoFit/>
          </a:bodyPr>
          <a:lstStyle/>
          <a:p>
            <a:pPr algn="l">
              <a:lnSpc>
                <a:spcPct val="100000"/>
              </a:lnSpc>
            </a:pPr>
            <a:r>
              <a:rPr sz="2400" b="1" i="0">
                <a:solidFill>
                  <a:srgbClr val="282D32"/>
                </a:solidFill>
                <a:latin typeface="Calibri"/>
              </a:rPr>
              <a:t>The 4 parts: compressor, condenser, expansion valve, evaporator</a:t>
            </a:r>
          </a:p>
        </p:txBody>
      </p:sp>
      <p:sp>
        <p:nvSpPr>
          <p:cNvPr id="12" name="Rounded Rectangle 11"/>
          <p:cNvSpPr/>
          <p:nvPr/>
        </p:nvSpPr>
        <p:spPr>
          <a:xfrm>
            <a:off x="6131052" y="2148840"/>
            <a:ext cx="3624072" cy="1234440"/>
          </a:xfrm>
          <a:prstGeom prst="roundRect">
            <a:avLst>
              <a:gd name="adj" fmla="val 10000"/>
            </a:avLst>
          </a:prstGeom>
          <a:solidFill>
            <a:srgbClr val="164F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131052" y="2148840"/>
            <a:ext cx="3624072" cy="1234440"/>
          </a:xfrm>
          <a:prstGeom prst="rect">
            <a:avLst/>
          </a:prstGeom>
          <a:noFill/>
        </p:spPr>
        <p:txBody>
          <a:bodyPr wrap="square" anchor="ctr" lIns="0" rIns="0" tIns="0" bIns="0">
            <a:spAutoFit/>
          </a:bodyPr>
          <a:lstStyle/>
          <a:p>
            <a:pPr algn="ctr">
              <a:lnSpc>
                <a:spcPct val="95000"/>
              </a:lnSpc>
            </a:pPr>
            <a:r>
              <a:rPr sz="4400" b="1" i="0">
                <a:solidFill>
                  <a:srgbClr val="FFFFFF"/>
                </a:solidFill>
                <a:latin typeface="Calibri"/>
              </a:rPr>
              <a:t>10</a:t>
            </a:r>
            <a:r>
              <a:rPr sz="2200" b="1" i="0">
                <a:solidFill>
                  <a:srgbClr val="FFFFFF"/>
                </a:solidFill>
                <a:latin typeface="Calibri"/>
              </a:rPr>
              <a:t> min</a:t>
            </a:r>
          </a:p>
          <a:p>
            <a:pPr algn="ctr">
              <a:lnSpc>
                <a:spcPct val="95000"/>
              </a:lnSpc>
            </a:pPr>
            <a:r>
              <a:rPr sz="2000" b="1" i="0">
                <a:solidFill>
                  <a:srgbClr val="FFFFFF"/>
                </a:solidFill>
                <a:latin typeface="Calibri"/>
              </a:rPr>
              <a:t>HANDS-ON</a:t>
            </a:r>
          </a:p>
        </p:txBody>
      </p:sp>
      <p:sp>
        <p:nvSpPr>
          <p:cNvPr id="14" name="TextBox 13"/>
          <p:cNvSpPr txBox="1"/>
          <p:nvPr/>
        </p:nvSpPr>
        <p:spPr>
          <a:xfrm>
            <a:off x="6231636" y="3566160"/>
            <a:ext cx="3422904" cy="2011680"/>
          </a:xfrm>
          <a:prstGeom prst="rect">
            <a:avLst/>
          </a:prstGeom>
          <a:noFill/>
        </p:spPr>
        <p:txBody>
          <a:bodyPr wrap="square" anchor="t" lIns="0" rIns="0" tIns="0" bIns="0">
            <a:spAutoFit/>
          </a:bodyPr>
          <a:lstStyle/>
          <a:p>
            <a:pPr algn="l">
              <a:lnSpc>
                <a:spcPct val="100000"/>
              </a:lnSpc>
            </a:pPr>
            <a:r>
              <a:rPr sz="2400" b="1" i="0">
                <a:solidFill>
                  <a:srgbClr val="282D32"/>
                </a:solidFill>
                <a:latin typeface="Calibri"/>
              </a:rPr>
              <a:t>Pairs label the 4 parts on a split-unit diagram</a:t>
            </a:r>
          </a:p>
        </p:txBody>
      </p:sp>
      <p:sp>
        <p:nvSpPr>
          <p:cNvPr id="15" name="Rounded Rectangle 14"/>
          <p:cNvSpPr/>
          <p:nvPr/>
        </p:nvSpPr>
        <p:spPr>
          <a:xfrm>
            <a:off x="9828276" y="2148840"/>
            <a:ext cx="1775460" cy="1234440"/>
          </a:xfrm>
          <a:prstGeom prst="roundRect">
            <a:avLst>
              <a:gd name="adj" fmla="val 10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828276" y="2148840"/>
            <a:ext cx="1775460" cy="1234440"/>
          </a:xfrm>
          <a:prstGeom prst="rect">
            <a:avLst/>
          </a:prstGeom>
          <a:noFill/>
        </p:spPr>
        <p:txBody>
          <a:bodyPr wrap="square" anchor="ctr" lIns="0" rIns="0" tIns="0" bIns="0">
            <a:spAutoFit/>
          </a:bodyPr>
          <a:lstStyle/>
          <a:p>
            <a:pPr algn="ctr">
              <a:lnSpc>
                <a:spcPct val="95000"/>
              </a:lnSpc>
            </a:pPr>
            <a:r>
              <a:rPr sz="4400" b="1" i="0">
                <a:solidFill>
                  <a:srgbClr val="FFFFFF"/>
                </a:solidFill>
                <a:latin typeface="Calibri"/>
              </a:rPr>
              <a:t>5</a:t>
            </a:r>
            <a:r>
              <a:rPr sz="2200" b="1" i="0">
                <a:solidFill>
                  <a:srgbClr val="FFFFFF"/>
                </a:solidFill>
                <a:latin typeface="Calibri"/>
              </a:rPr>
              <a:t> min</a:t>
            </a:r>
          </a:p>
          <a:p>
            <a:pPr algn="ctr">
              <a:lnSpc>
                <a:spcPct val="95000"/>
              </a:lnSpc>
            </a:pPr>
            <a:r>
              <a:rPr sz="2000" b="1" i="0">
                <a:solidFill>
                  <a:srgbClr val="FFFFFF"/>
                </a:solidFill>
                <a:latin typeface="Calibri"/>
              </a:rPr>
              <a:t>QUIZ</a:t>
            </a:r>
          </a:p>
        </p:txBody>
      </p:sp>
      <p:sp>
        <p:nvSpPr>
          <p:cNvPr id="17" name="TextBox 16"/>
          <p:cNvSpPr txBox="1"/>
          <p:nvPr/>
        </p:nvSpPr>
        <p:spPr>
          <a:xfrm>
            <a:off x="9928860" y="3566160"/>
            <a:ext cx="1574292" cy="2011680"/>
          </a:xfrm>
          <a:prstGeom prst="rect">
            <a:avLst/>
          </a:prstGeom>
          <a:noFill/>
        </p:spPr>
        <p:txBody>
          <a:bodyPr wrap="square" anchor="t" lIns="0" rIns="0" tIns="0" bIns="0">
            <a:spAutoFit/>
          </a:bodyPr>
          <a:lstStyle/>
          <a:p>
            <a:pPr algn="l">
              <a:lnSpc>
                <a:spcPct val="100000"/>
              </a:lnSpc>
            </a:pPr>
            <a:r>
              <a:rPr sz="2200" b="1" i="0">
                <a:solidFill>
                  <a:srgbClr val="282D32"/>
                </a:solidFill>
                <a:latin typeface="Calibri"/>
              </a:rPr>
              <a:t>5 quick questions, swap and mark</a:t>
            </a:r>
          </a:p>
        </p:txBody>
      </p:sp>
      <p:sp>
        <p:nvSpPr>
          <p:cNvPr id="18" name="Rounded Rectangle 17"/>
          <p:cNvSpPr/>
          <p:nvPr/>
        </p:nvSpPr>
        <p:spPr>
          <a:xfrm>
            <a:off x="548640" y="5806440"/>
            <a:ext cx="10315895" cy="77724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48640" y="5806440"/>
            <a:ext cx="10315895" cy="777240"/>
          </a:xfrm>
          <a:prstGeom prst="rect">
            <a:avLst/>
          </a:prstGeom>
          <a:noFill/>
        </p:spPr>
        <p:txBody>
          <a:bodyPr wrap="square" anchor="ctr" lIns="0" rIns="0" tIns="0" bIns="0">
            <a:spAutoFit/>
          </a:bodyPr>
          <a:lstStyle/>
          <a:p>
            <a:pPr algn="ctr">
              <a:lnSpc>
                <a:spcPct val="95000"/>
              </a:lnSpc>
            </a:pPr>
            <a:r>
              <a:rPr sz="3400" b="1" i="0">
                <a:solidFill>
                  <a:srgbClr val="FFFFFF"/>
                </a:solidFill>
                <a:latin typeface="Calibri"/>
              </a:rPr>
              <a:t>Your job: check it, fix it, then teach it.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ACTIVITY 1 · BUSINESS ADMINISTRATION · IN PAIRS</a:t>
            </a:r>
          </a:p>
        </p:txBody>
      </p:sp>
      <p:sp>
        <p:nvSpPr>
          <p:cNvPr id="3" name="TextBox 2"/>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10</a:t>
            </a:r>
          </a:p>
        </p:txBody>
      </p:sp>
      <p:sp>
        <p:nvSpPr>
          <p:cNvPr id="4" name="TextBox 3"/>
          <p:cNvSpPr txBox="1"/>
          <p:nvPr/>
        </p:nvSpPr>
        <p:spPr>
          <a:xfrm>
            <a:off x="548640" y="731520"/>
            <a:ext cx="11064240" cy="1005840"/>
          </a:xfrm>
          <a:prstGeom prst="rect">
            <a:avLst/>
          </a:prstGeom>
          <a:noFill/>
        </p:spPr>
        <p:txBody>
          <a:bodyPr wrap="square" anchor="t" lIns="0" rIns="0" tIns="0" bIns="0">
            <a:spAutoFit/>
          </a:bodyPr>
          <a:lstStyle/>
          <a:p>
            <a:pPr algn="l">
              <a:lnSpc>
                <a:spcPct val="88000"/>
              </a:lnSpc>
            </a:pPr>
            <a:r>
              <a:rPr sz="7200" b="1" i="0">
                <a:solidFill>
                  <a:srgbClr val="1F3752"/>
                </a:solidFill>
                <a:latin typeface="Calibri"/>
              </a:rPr>
              <a:t>Fix the prompt</a:t>
            </a:r>
          </a:p>
        </p:txBody>
      </p:sp>
      <p:sp>
        <p:nvSpPr>
          <p:cNvPr id="5" name="Rounded Rectangle 4"/>
          <p:cNvSpPr/>
          <p:nvPr/>
        </p:nvSpPr>
        <p:spPr>
          <a:xfrm>
            <a:off x="9281160" y="228600"/>
            <a:ext cx="2377440" cy="96012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281160" y="228600"/>
            <a:ext cx="2377440" cy="960120"/>
          </a:xfrm>
          <a:prstGeom prst="rect">
            <a:avLst/>
          </a:prstGeom>
          <a:noFill/>
        </p:spPr>
        <p:txBody>
          <a:bodyPr wrap="square" anchor="ctr" lIns="0" rIns="0" tIns="0" bIns="0">
            <a:spAutoFit/>
          </a:bodyPr>
          <a:lstStyle/>
          <a:p>
            <a:pPr algn="ctr">
              <a:lnSpc>
                <a:spcPct val="95000"/>
              </a:lnSpc>
            </a:pPr>
            <a:r>
              <a:rPr sz="3000" b="1" i="0">
                <a:solidFill>
                  <a:srgbClr val="FFFFFF"/>
                </a:solidFill>
                <a:latin typeface="Calibri"/>
              </a:rPr>
              <a:t>⏱ </a:t>
            </a:r>
            <a:r>
              <a:rPr sz="4400" b="1" i="0">
                <a:solidFill>
                  <a:srgbClr val="FFFFFF"/>
                </a:solidFill>
                <a:latin typeface="Calibri"/>
              </a:rPr>
              <a:t>7 min</a:t>
            </a:r>
          </a:p>
        </p:txBody>
      </p:sp>
      <p:sp>
        <p:nvSpPr>
          <p:cNvPr id="7" name="Rounded Rectangle 6"/>
          <p:cNvSpPr/>
          <p:nvPr/>
        </p:nvSpPr>
        <p:spPr>
          <a:xfrm>
            <a:off x="548640" y="2011680"/>
            <a:ext cx="4206240" cy="2194560"/>
          </a:xfrm>
          <a:prstGeom prst="roundRect">
            <a:avLst>
              <a:gd name="adj" fmla="val 8000"/>
            </a:avLst>
          </a:prstGeom>
          <a:solidFill>
            <a:srgbClr val="E4DF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7240" y="2148840"/>
            <a:ext cx="3749039" cy="1920240"/>
          </a:xfrm>
          <a:prstGeom prst="rect">
            <a:avLst/>
          </a:prstGeom>
          <a:noFill/>
        </p:spPr>
        <p:txBody>
          <a:bodyPr wrap="square" anchor="ctr" lIns="0" rIns="0" tIns="0" bIns="0">
            <a:spAutoFit/>
          </a:bodyPr>
          <a:lstStyle/>
          <a:p>
            <a:pPr algn="l">
              <a:lnSpc>
                <a:spcPct val="95000"/>
              </a:lnSpc>
            </a:pPr>
            <a:r>
              <a:rPr sz="3400" b="1" i="1">
                <a:solidFill>
                  <a:srgbClr val="6B7278"/>
                </a:solidFill>
                <a:latin typeface="Calibri"/>
              </a:rPr>
              <a:t>“Create questions about Excel.”</a:t>
            </a:r>
          </a:p>
        </p:txBody>
      </p:sp>
      <p:sp>
        <p:nvSpPr>
          <p:cNvPr id="9" name="Right Arrow 8"/>
          <p:cNvSpPr/>
          <p:nvPr/>
        </p:nvSpPr>
        <p:spPr>
          <a:xfrm>
            <a:off x="4937760" y="2834640"/>
            <a:ext cx="822960" cy="594360"/>
          </a:xfrm>
          <a:prstGeom prst="rightArrow">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5989320" y="1783080"/>
            <a:ext cx="5650992" cy="64008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6172200" y="1901952"/>
            <a:ext cx="1737360" cy="43180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172200" y="1901952"/>
            <a:ext cx="1737360" cy="431800"/>
          </a:xfrm>
          <a:prstGeom prst="rect">
            <a:avLst/>
          </a:prstGeom>
          <a:noFill/>
        </p:spPr>
        <p:txBody>
          <a:bodyPr wrap="square" anchor="ctr" lIns="0" rIns="0" tIns="0" bIns="0">
            <a:spAutoFit/>
          </a:bodyPr>
          <a:lstStyle/>
          <a:p>
            <a:pPr algn="ctr">
              <a:lnSpc>
                <a:spcPct val="95000"/>
              </a:lnSpc>
            </a:pPr>
            <a:r>
              <a:rPr sz="2000" b="1" i="0">
                <a:solidFill>
                  <a:srgbClr val="FFFFFF"/>
                </a:solidFill>
                <a:latin typeface="Calibri"/>
              </a:rPr>
              <a:t>ROLE</a:t>
            </a:r>
          </a:p>
        </p:txBody>
      </p:sp>
      <p:sp>
        <p:nvSpPr>
          <p:cNvPr id="13" name="TextBox 12"/>
          <p:cNvSpPr txBox="1"/>
          <p:nvPr/>
        </p:nvSpPr>
        <p:spPr>
          <a:xfrm>
            <a:off x="8092440" y="1783080"/>
            <a:ext cx="3474720" cy="640080"/>
          </a:xfrm>
          <a:prstGeom prst="rect">
            <a:avLst/>
          </a:prstGeom>
          <a:noFill/>
        </p:spPr>
        <p:txBody>
          <a:bodyPr wrap="square" anchor="ctr" lIns="0" rIns="0" tIns="0" bIns="0">
            <a:spAutoFit/>
          </a:bodyPr>
          <a:lstStyle/>
          <a:p>
            <a:pPr algn="l">
              <a:lnSpc>
                <a:spcPct val="95000"/>
              </a:lnSpc>
            </a:pPr>
            <a:r>
              <a:rPr sz="2400" b="0" i="1">
                <a:solidFill>
                  <a:srgbClr val="6B7278"/>
                </a:solidFill>
                <a:latin typeface="Calibri"/>
              </a:rPr>
              <a:t>write yours…</a:t>
            </a:r>
          </a:p>
        </p:txBody>
      </p:sp>
      <p:sp>
        <p:nvSpPr>
          <p:cNvPr id="14" name="Rounded Rectangle 13"/>
          <p:cNvSpPr/>
          <p:nvPr/>
        </p:nvSpPr>
        <p:spPr>
          <a:xfrm>
            <a:off x="5989320" y="2532888"/>
            <a:ext cx="5650992" cy="64008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172200" y="2651760"/>
            <a:ext cx="1737360" cy="431800"/>
          </a:xfrm>
          <a:prstGeom prst="roundRect">
            <a:avLst>
              <a:gd name="adj" fmla="val 50000"/>
            </a:avLst>
          </a:prstGeom>
          <a:solidFill>
            <a:srgbClr val="007F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172200" y="2651760"/>
            <a:ext cx="1737360" cy="431800"/>
          </a:xfrm>
          <a:prstGeom prst="rect">
            <a:avLst/>
          </a:prstGeom>
          <a:noFill/>
        </p:spPr>
        <p:txBody>
          <a:bodyPr wrap="square" anchor="ctr" lIns="0" rIns="0" tIns="0" bIns="0">
            <a:spAutoFit/>
          </a:bodyPr>
          <a:lstStyle/>
          <a:p>
            <a:pPr algn="ctr">
              <a:lnSpc>
                <a:spcPct val="95000"/>
              </a:lnSpc>
            </a:pPr>
            <a:r>
              <a:rPr sz="2000" b="1" i="0">
                <a:solidFill>
                  <a:srgbClr val="FFFFFF"/>
                </a:solidFill>
                <a:latin typeface="Calibri"/>
              </a:rPr>
              <a:t>CONTEXT</a:t>
            </a:r>
          </a:p>
        </p:txBody>
      </p:sp>
      <p:sp>
        <p:nvSpPr>
          <p:cNvPr id="17" name="TextBox 16"/>
          <p:cNvSpPr txBox="1"/>
          <p:nvPr/>
        </p:nvSpPr>
        <p:spPr>
          <a:xfrm>
            <a:off x="8092440" y="2532888"/>
            <a:ext cx="3474720" cy="640080"/>
          </a:xfrm>
          <a:prstGeom prst="rect">
            <a:avLst/>
          </a:prstGeom>
          <a:noFill/>
        </p:spPr>
        <p:txBody>
          <a:bodyPr wrap="square" anchor="ctr" lIns="0" rIns="0" tIns="0" bIns="0">
            <a:spAutoFit/>
          </a:bodyPr>
          <a:lstStyle/>
          <a:p>
            <a:pPr algn="l">
              <a:lnSpc>
                <a:spcPct val="95000"/>
              </a:lnSpc>
            </a:pPr>
            <a:r>
              <a:rPr sz="2400" b="0" i="1">
                <a:solidFill>
                  <a:srgbClr val="6B7278"/>
                </a:solidFill>
                <a:latin typeface="Calibri"/>
              </a:rPr>
              <a:t>write yours…</a:t>
            </a:r>
          </a:p>
        </p:txBody>
      </p:sp>
      <p:sp>
        <p:nvSpPr>
          <p:cNvPr id="18" name="Rounded Rectangle 17"/>
          <p:cNvSpPr/>
          <p:nvPr/>
        </p:nvSpPr>
        <p:spPr>
          <a:xfrm>
            <a:off x="5989320" y="3282696"/>
            <a:ext cx="5650992" cy="64008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6172200" y="3401568"/>
            <a:ext cx="1737360" cy="431800"/>
          </a:xfrm>
          <a:prstGeom prst="roundRect">
            <a:avLst>
              <a:gd name="adj" fmla="val 50000"/>
            </a:avLst>
          </a:prstGeom>
          <a:solidFill>
            <a:srgbClr val="0B67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172200" y="3401568"/>
            <a:ext cx="1737360" cy="431800"/>
          </a:xfrm>
          <a:prstGeom prst="rect">
            <a:avLst/>
          </a:prstGeom>
          <a:noFill/>
        </p:spPr>
        <p:txBody>
          <a:bodyPr wrap="square" anchor="ctr" lIns="0" rIns="0" tIns="0" bIns="0">
            <a:spAutoFit/>
          </a:bodyPr>
          <a:lstStyle/>
          <a:p>
            <a:pPr algn="ctr">
              <a:lnSpc>
                <a:spcPct val="95000"/>
              </a:lnSpc>
            </a:pPr>
            <a:r>
              <a:rPr sz="2000" b="1" i="0">
                <a:solidFill>
                  <a:srgbClr val="FFFFFF"/>
                </a:solidFill>
                <a:latin typeface="Calibri"/>
              </a:rPr>
              <a:t>TASK</a:t>
            </a:r>
          </a:p>
        </p:txBody>
      </p:sp>
      <p:sp>
        <p:nvSpPr>
          <p:cNvPr id="21" name="TextBox 20"/>
          <p:cNvSpPr txBox="1"/>
          <p:nvPr/>
        </p:nvSpPr>
        <p:spPr>
          <a:xfrm>
            <a:off x="8092440" y="3282696"/>
            <a:ext cx="3474720" cy="640080"/>
          </a:xfrm>
          <a:prstGeom prst="rect">
            <a:avLst/>
          </a:prstGeom>
          <a:noFill/>
        </p:spPr>
        <p:txBody>
          <a:bodyPr wrap="square" anchor="ctr" lIns="0" rIns="0" tIns="0" bIns="0">
            <a:spAutoFit/>
          </a:bodyPr>
          <a:lstStyle/>
          <a:p>
            <a:pPr algn="l">
              <a:lnSpc>
                <a:spcPct val="95000"/>
              </a:lnSpc>
            </a:pPr>
            <a:r>
              <a:rPr sz="2400" b="0" i="1">
                <a:solidFill>
                  <a:srgbClr val="6B7278"/>
                </a:solidFill>
                <a:latin typeface="Calibri"/>
              </a:rPr>
              <a:t>write yours…</a:t>
            </a:r>
          </a:p>
        </p:txBody>
      </p:sp>
      <p:sp>
        <p:nvSpPr>
          <p:cNvPr id="22" name="Rounded Rectangle 21"/>
          <p:cNvSpPr/>
          <p:nvPr/>
        </p:nvSpPr>
        <p:spPr>
          <a:xfrm>
            <a:off x="5989320" y="4032504"/>
            <a:ext cx="5650992" cy="64008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6172200" y="4151376"/>
            <a:ext cx="1737360" cy="431800"/>
          </a:xfrm>
          <a:prstGeom prst="roundRect">
            <a:avLst>
              <a:gd name="adj" fmla="val 50000"/>
            </a:avLst>
          </a:prstGeom>
          <a:solidFill>
            <a:srgbClr val="164F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172200" y="4151376"/>
            <a:ext cx="1737360" cy="431800"/>
          </a:xfrm>
          <a:prstGeom prst="rect">
            <a:avLst/>
          </a:prstGeom>
          <a:noFill/>
        </p:spPr>
        <p:txBody>
          <a:bodyPr wrap="square" anchor="ctr" lIns="0" rIns="0" tIns="0" bIns="0">
            <a:spAutoFit/>
          </a:bodyPr>
          <a:lstStyle/>
          <a:p>
            <a:pPr algn="ctr">
              <a:lnSpc>
                <a:spcPct val="95000"/>
              </a:lnSpc>
            </a:pPr>
            <a:r>
              <a:rPr sz="2000" b="1" i="0">
                <a:solidFill>
                  <a:srgbClr val="FFFFFF"/>
                </a:solidFill>
                <a:latin typeface="Calibri"/>
              </a:rPr>
              <a:t>LIMITS</a:t>
            </a:r>
          </a:p>
        </p:txBody>
      </p:sp>
      <p:sp>
        <p:nvSpPr>
          <p:cNvPr id="25" name="TextBox 24"/>
          <p:cNvSpPr txBox="1"/>
          <p:nvPr/>
        </p:nvSpPr>
        <p:spPr>
          <a:xfrm>
            <a:off x="8092440" y="4032504"/>
            <a:ext cx="3474720" cy="640080"/>
          </a:xfrm>
          <a:prstGeom prst="rect">
            <a:avLst/>
          </a:prstGeom>
          <a:noFill/>
        </p:spPr>
        <p:txBody>
          <a:bodyPr wrap="square" anchor="ctr" lIns="0" rIns="0" tIns="0" bIns="0">
            <a:spAutoFit/>
          </a:bodyPr>
          <a:lstStyle/>
          <a:p>
            <a:pPr algn="l">
              <a:lnSpc>
                <a:spcPct val="95000"/>
              </a:lnSpc>
            </a:pPr>
            <a:r>
              <a:rPr sz="2400" b="0" i="1">
                <a:solidFill>
                  <a:srgbClr val="6B7278"/>
                </a:solidFill>
                <a:latin typeface="Calibri"/>
              </a:rPr>
              <a:t>write yours…</a:t>
            </a:r>
          </a:p>
        </p:txBody>
      </p:sp>
      <p:sp>
        <p:nvSpPr>
          <p:cNvPr id="26" name="Rounded Rectangle 25"/>
          <p:cNvSpPr/>
          <p:nvPr/>
        </p:nvSpPr>
        <p:spPr>
          <a:xfrm>
            <a:off x="5989320" y="4782312"/>
            <a:ext cx="5650992" cy="64008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172200" y="4901183"/>
            <a:ext cx="1737360" cy="431800"/>
          </a:xfrm>
          <a:prstGeom prst="roundRect">
            <a:avLst>
              <a:gd name="adj" fmla="val 50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172200" y="4901183"/>
            <a:ext cx="1737360" cy="431800"/>
          </a:xfrm>
          <a:prstGeom prst="rect">
            <a:avLst/>
          </a:prstGeom>
          <a:noFill/>
        </p:spPr>
        <p:txBody>
          <a:bodyPr wrap="square" anchor="ctr" lIns="0" rIns="0" tIns="0" bIns="0">
            <a:spAutoFit/>
          </a:bodyPr>
          <a:lstStyle/>
          <a:p>
            <a:pPr algn="ctr">
              <a:lnSpc>
                <a:spcPct val="95000"/>
              </a:lnSpc>
            </a:pPr>
            <a:r>
              <a:rPr sz="2000" b="1" i="0">
                <a:solidFill>
                  <a:srgbClr val="FFFFFF"/>
                </a:solidFill>
                <a:latin typeface="Calibri"/>
              </a:rPr>
              <a:t>FORMAT</a:t>
            </a:r>
          </a:p>
        </p:txBody>
      </p:sp>
      <p:sp>
        <p:nvSpPr>
          <p:cNvPr id="29" name="TextBox 28"/>
          <p:cNvSpPr txBox="1"/>
          <p:nvPr/>
        </p:nvSpPr>
        <p:spPr>
          <a:xfrm>
            <a:off x="8092440" y="4782312"/>
            <a:ext cx="3474720" cy="640080"/>
          </a:xfrm>
          <a:prstGeom prst="rect">
            <a:avLst/>
          </a:prstGeom>
          <a:noFill/>
        </p:spPr>
        <p:txBody>
          <a:bodyPr wrap="square" anchor="ctr" lIns="0" rIns="0" tIns="0" bIns="0">
            <a:spAutoFit/>
          </a:bodyPr>
          <a:lstStyle/>
          <a:p>
            <a:pPr algn="l">
              <a:lnSpc>
                <a:spcPct val="95000"/>
              </a:lnSpc>
            </a:pPr>
            <a:r>
              <a:rPr sz="2400" b="0" i="1">
                <a:solidFill>
                  <a:srgbClr val="6B7278"/>
                </a:solidFill>
                <a:latin typeface="Calibri"/>
              </a:rPr>
              <a:t>write yours…</a:t>
            </a:r>
          </a:p>
        </p:txBody>
      </p:sp>
      <p:sp>
        <p:nvSpPr>
          <p:cNvPr id="30" name="Rounded Rectangle 29"/>
          <p:cNvSpPr/>
          <p:nvPr/>
        </p:nvSpPr>
        <p:spPr>
          <a:xfrm>
            <a:off x="548640" y="5806440"/>
            <a:ext cx="8525134" cy="777240"/>
          </a:xfrm>
          <a:prstGeom prst="roundRect">
            <a:avLst>
              <a:gd name="adj" fmla="val 50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548640" y="5806440"/>
            <a:ext cx="8525134" cy="777240"/>
          </a:xfrm>
          <a:prstGeom prst="rect">
            <a:avLst/>
          </a:prstGeom>
          <a:noFill/>
        </p:spPr>
        <p:txBody>
          <a:bodyPr wrap="square" anchor="ctr" lIns="0" rIns="0" tIns="0" bIns="0">
            <a:spAutoFit/>
          </a:bodyPr>
          <a:lstStyle/>
          <a:p>
            <a:pPr algn="ctr">
              <a:lnSpc>
                <a:spcPct val="95000"/>
              </a:lnSpc>
            </a:pPr>
            <a:r>
              <a:rPr sz="3400" b="1" i="0">
                <a:solidFill>
                  <a:srgbClr val="FFFFFF"/>
                </a:solidFill>
                <a:latin typeface="Calibri"/>
              </a:rPr>
              <a:t>Run it. Compare with your partner.</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4 · LESSON PLAN · THE METHOD</a:t>
            </a:r>
          </a:p>
        </p:txBody>
      </p:sp>
      <p:sp>
        <p:nvSpPr>
          <p:cNvPr id="3" name="TextBox 2"/>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11</a:t>
            </a:r>
          </a:p>
        </p:txBody>
      </p:sp>
      <p:sp>
        <p:nvSpPr>
          <p:cNvPr id="4" name="TextBox 3"/>
          <p:cNvSpPr txBox="1"/>
          <p:nvPr/>
        </p:nvSpPr>
        <p:spPr>
          <a:xfrm>
            <a:off x="548640" y="731520"/>
            <a:ext cx="11064240" cy="1005840"/>
          </a:xfrm>
          <a:prstGeom prst="rect">
            <a:avLst/>
          </a:prstGeom>
          <a:noFill/>
        </p:spPr>
        <p:txBody>
          <a:bodyPr wrap="square" anchor="t" lIns="0" rIns="0" tIns="0" bIns="0">
            <a:spAutoFit/>
          </a:bodyPr>
          <a:lstStyle/>
          <a:p>
            <a:pPr algn="l">
              <a:lnSpc>
                <a:spcPct val="88000"/>
              </a:lnSpc>
            </a:pPr>
            <a:r>
              <a:rPr sz="6400" b="1" i="0">
                <a:solidFill>
                  <a:srgbClr val="1F3752"/>
                </a:solidFill>
                <a:latin typeface="Calibri"/>
              </a:rPr>
              <a:t>A lesson plan in 4 steps</a:t>
            </a:r>
          </a:p>
        </p:txBody>
      </p:sp>
      <p:sp>
        <p:nvSpPr>
          <p:cNvPr id="5" name="Oval 4"/>
          <p:cNvSpPr/>
          <p:nvPr/>
        </p:nvSpPr>
        <p:spPr>
          <a:xfrm>
            <a:off x="548640" y="1874519"/>
            <a:ext cx="1600200" cy="1600200"/>
          </a:xfrm>
          <a:prstGeom prst="ellipse">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1874519"/>
            <a:ext cx="1600200" cy="1600200"/>
          </a:xfrm>
          <a:prstGeom prst="rect">
            <a:avLst/>
          </a:prstGeom>
          <a:noFill/>
        </p:spPr>
        <p:txBody>
          <a:bodyPr wrap="square" anchor="ctr" lIns="0" rIns="0" tIns="0" bIns="0">
            <a:spAutoFit/>
          </a:bodyPr>
          <a:lstStyle/>
          <a:p>
            <a:pPr algn="ctr">
              <a:lnSpc>
                <a:spcPct val="85000"/>
              </a:lnSpc>
            </a:pPr>
            <a:r>
              <a:rPr sz="6600" b="1" i="0">
                <a:solidFill>
                  <a:srgbClr val="FFFFFF"/>
                </a:solidFill>
                <a:latin typeface="Calibri"/>
              </a:rPr>
              <a:t>1</a:t>
            </a:r>
          </a:p>
        </p:txBody>
      </p:sp>
      <p:sp>
        <p:nvSpPr>
          <p:cNvPr id="7" name="TextBox 6"/>
          <p:cNvSpPr txBox="1"/>
          <p:nvPr/>
        </p:nvSpPr>
        <p:spPr>
          <a:xfrm>
            <a:off x="182879" y="3611880"/>
            <a:ext cx="2331720" cy="640080"/>
          </a:xfrm>
          <a:prstGeom prst="rect">
            <a:avLst/>
          </a:prstGeom>
          <a:noFill/>
        </p:spPr>
        <p:txBody>
          <a:bodyPr wrap="square" anchor="t" lIns="0" rIns="0" tIns="0" bIns="0">
            <a:spAutoFit/>
          </a:bodyPr>
          <a:lstStyle/>
          <a:p>
            <a:pPr algn="ctr">
              <a:lnSpc>
                <a:spcPct val="95000"/>
              </a:lnSpc>
            </a:pPr>
            <a:r>
              <a:rPr sz="4000" b="1" i="0">
                <a:solidFill>
                  <a:srgbClr val="1F3752"/>
                </a:solidFill>
                <a:latin typeface="Calibri"/>
              </a:rPr>
              <a:t>PICK</a:t>
            </a:r>
          </a:p>
        </p:txBody>
      </p:sp>
      <p:sp>
        <p:nvSpPr>
          <p:cNvPr id="8" name="TextBox 7"/>
          <p:cNvSpPr txBox="1"/>
          <p:nvPr/>
        </p:nvSpPr>
        <p:spPr>
          <a:xfrm>
            <a:off x="182879" y="4251960"/>
            <a:ext cx="2331720" cy="1097280"/>
          </a:xfrm>
          <a:prstGeom prst="rect">
            <a:avLst/>
          </a:prstGeom>
          <a:noFill/>
        </p:spPr>
        <p:txBody>
          <a:bodyPr wrap="square" anchor="t" lIns="0" rIns="0" tIns="0" bIns="0">
            <a:spAutoFit/>
          </a:bodyPr>
          <a:lstStyle/>
          <a:p>
            <a:pPr algn="ctr">
              <a:lnSpc>
                <a:spcPct val="100000"/>
              </a:lnSpc>
            </a:pPr>
            <a:r>
              <a:rPr sz="2600" b="0" i="0">
                <a:solidFill>
                  <a:srgbClr val="282D32"/>
                </a:solidFill>
                <a:latin typeface="Calibri"/>
              </a:rPr>
              <a:t>one topic from your programme</a:t>
            </a:r>
          </a:p>
        </p:txBody>
      </p:sp>
      <p:sp>
        <p:nvSpPr>
          <p:cNvPr id="9" name="Right Arrow 8"/>
          <p:cNvSpPr/>
          <p:nvPr/>
        </p:nvSpPr>
        <p:spPr>
          <a:xfrm>
            <a:off x="2350008" y="2468880"/>
            <a:ext cx="1161288" cy="457200"/>
          </a:xfrm>
          <a:prstGeom prst="rightArrow">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3712463" y="1874519"/>
            <a:ext cx="1600200" cy="1600200"/>
          </a:xfrm>
          <a:prstGeom prst="ellipse">
            <a:avLst/>
          </a:prstGeom>
          <a:solidFill>
            <a:srgbClr val="007F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712463" y="1874519"/>
            <a:ext cx="1600200" cy="1600200"/>
          </a:xfrm>
          <a:prstGeom prst="rect">
            <a:avLst/>
          </a:prstGeom>
          <a:noFill/>
        </p:spPr>
        <p:txBody>
          <a:bodyPr wrap="square" anchor="ctr" lIns="0" rIns="0" tIns="0" bIns="0">
            <a:spAutoFit/>
          </a:bodyPr>
          <a:lstStyle/>
          <a:p>
            <a:pPr algn="ctr">
              <a:lnSpc>
                <a:spcPct val="85000"/>
              </a:lnSpc>
            </a:pPr>
            <a:r>
              <a:rPr sz="6600" b="1" i="0">
                <a:solidFill>
                  <a:srgbClr val="FFFFFF"/>
                </a:solidFill>
                <a:latin typeface="Calibri"/>
              </a:rPr>
              <a:t>2</a:t>
            </a:r>
          </a:p>
        </p:txBody>
      </p:sp>
      <p:sp>
        <p:nvSpPr>
          <p:cNvPr id="12" name="TextBox 11"/>
          <p:cNvSpPr txBox="1"/>
          <p:nvPr/>
        </p:nvSpPr>
        <p:spPr>
          <a:xfrm>
            <a:off x="3346703" y="3611880"/>
            <a:ext cx="2331720" cy="640080"/>
          </a:xfrm>
          <a:prstGeom prst="rect">
            <a:avLst/>
          </a:prstGeom>
          <a:noFill/>
        </p:spPr>
        <p:txBody>
          <a:bodyPr wrap="square" anchor="t" lIns="0" rIns="0" tIns="0" bIns="0">
            <a:spAutoFit/>
          </a:bodyPr>
          <a:lstStyle/>
          <a:p>
            <a:pPr algn="ctr">
              <a:lnSpc>
                <a:spcPct val="95000"/>
              </a:lnSpc>
            </a:pPr>
            <a:r>
              <a:rPr sz="4000" b="1" i="0">
                <a:solidFill>
                  <a:srgbClr val="1F3752"/>
                </a:solidFill>
                <a:latin typeface="Calibri"/>
              </a:rPr>
              <a:t>PROMPT</a:t>
            </a:r>
          </a:p>
        </p:txBody>
      </p:sp>
      <p:sp>
        <p:nvSpPr>
          <p:cNvPr id="13" name="TextBox 12"/>
          <p:cNvSpPr txBox="1"/>
          <p:nvPr/>
        </p:nvSpPr>
        <p:spPr>
          <a:xfrm>
            <a:off x="3346703" y="4251960"/>
            <a:ext cx="2331720" cy="1097280"/>
          </a:xfrm>
          <a:prstGeom prst="rect">
            <a:avLst/>
          </a:prstGeom>
          <a:noFill/>
        </p:spPr>
        <p:txBody>
          <a:bodyPr wrap="square" anchor="t" lIns="0" rIns="0" tIns="0" bIns="0">
            <a:spAutoFit/>
          </a:bodyPr>
          <a:lstStyle/>
          <a:p>
            <a:pPr algn="ctr">
              <a:lnSpc>
                <a:spcPct val="100000"/>
              </a:lnSpc>
            </a:pPr>
            <a:r>
              <a:rPr sz="2600" b="0" i="0">
                <a:solidFill>
                  <a:srgbClr val="282D32"/>
                </a:solidFill>
                <a:latin typeface="Calibri"/>
              </a:rPr>
              <a:t>with the 5 blocks</a:t>
            </a:r>
          </a:p>
        </p:txBody>
      </p:sp>
      <p:sp>
        <p:nvSpPr>
          <p:cNvPr id="14" name="Right Arrow 13"/>
          <p:cNvSpPr/>
          <p:nvPr/>
        </p:nvSpPr>
        <p:spPr>
          <a:xfrm>
            <a:off x="5513831" y="2468880"/>
            <a:ext cx="1161288" cy="457200"/>
          </a:xfrm>
          <a:prstGeom prst="rightArrow">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6876288" y="1874519"/>
            <a:ext cx="1600200" cy="1600200"/>
          </a:xfrm>
          <a:prstGeom prst="ellipse">
            <a:avLst/>
          </a:prstGeom>
          <a:solidFill>
            <a:srgbClr val="0B67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76288" y="1874519"/>
            <a:ext cx="1600200" cy="1600200"/>
          </a:xfrm>
          <a:prstGeom prst="rect">
            <a:avLst/>
          </a:prstGeom>
          <a:noFill/>
        </p:spPr>
        <p:txBody>
          <a:bodyPr wrap="square" anchor="ctr" lIns="0" rIns="0" tIns="0" bIns="0">
            <a:spAutoFit/>
          </a:bodyPr>
          <a:lstStyle/>
          <a:p>
            <a:pPr algn="ctr">
              <a:lnSpc>
                <a:spcPct val="85000"/>
              </a:lnSpc>
            </a:pPr>
            <a:r>
              <a:rPr sz="6600" b="1" i="0">
                <a:solidFill>
                  <a:srgbClr val="FFFFFF"/>
                </a:solidFill>
                <a:latin typeface="Calibri"/>
              </a:rPr>
              <a:t>3</a:t>
            </a:r>
          </a:p>
        </p:txBody>
      </p:sp>
      <p:sp>
        <p:nvSpPr>
          <p:cNvPr id="17" name="TextBox 16"/>
          <p:cNvSpPr txBox="1"/>
          <p:nvPr/>
        </p:nvSpPr>
        <p:spPr>
          <a:xfrm>
            <a:off x="6510527" y="3611880"/>
            <a:ext cx="2331720" cy="640080"/>
          </a:xfrm>
          <a:prstGeom prst="rect">
            <a:avLst/>
          </a:prstGeom>
          <a:noFill/>
        </p:spPr>
        <p:txBody>
          <a:bodyPr wrap="square" anchor="t" lIns="0" rIns="0" tIns="0" bIns="0">
            <a:spAutoFit/>
          </a:bodyPr>
          <a:lstStyle/>
          <a:p>
            <a:pPr algn="ctr">
              <a:lnSpc>
                <a:spcPct val="95000"/>
              </a:lnSpc>
            </a:pPr>
            <a:r>
              <a:rPr sz="4000" b="1" i="0">
                <a:solidFill>
                  <a:srgbClr val="1F3752"/>
                </a:solidFill>
                <a:latin typeface="Calibri"/>
              </a:rPr>
              <a:t>CHECK</a:t>
            </a:r>
          </a:p>
        </p:txBody>
      </p:sp>
      <p:sp>
        <p:nvSpPr>
          <p:cNvPr id="18" name="TextBox 17"/>
          <p:cNvSpPr txBox="1"/>
          <p:nvPr/>
        </p:nvSpPr>
        <p:spPr>
          <a:xfrm>
            <a:off x="6510527" y="4251960"/>
            <a:ext cx="2331720" cy="1097280"/>
          </a:xfrm>
          <a:prstGeom prst="rect">
            <a:avLst/>
          </a:prstGeom>
          <a:noFill/>
        </p:spPr>
        <p:txBody>
          <a:bodyPr wrap="square" anchor="t" lIns="0" rIns="0" tIns="0" bIns="0">
            <a:spAutoFit/>
          </a:bodyPr>
          <a:lstStyle/>
          <a:p>
            <a:pPr algn="ctr">
              <a:lnSpc>
                <a:spcPct val="100000"/>
              </a:lnSpc>
            </a:pPr>
            <a:r>
              <a:rPr sz="2600" b="0" i="0">
                <a:solidFill>
                  <a:srgbClr val="282D32"/>
                </a:solidFill>
                <a:latin typeface="Calibri"/>
              </a:rPr>
              <a:t>facts, safety, level</a:t>
            </a:r>
          </a:p>
        </p:txBody>
      </p:sp>
      <p:sp>
        <p:nvSpPr>
          <p:cNvPr id="19" name="Right Arrow 18"/>
          <p:cNvSpPr/>
          <p:nvPr/>
        </p:nvSpPr>
        <p:spPr>
          <a:xfrm>
            <a:off x="8677656" y="2468880"/>
            <a:ext cx="1161288" cy="457200"/>
          </a:xfrm>
          <a:prstGeom prst="rightArrow">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10040111" y="1874519"/>
            <a:ext cx="1600200" cy="1600200"/>
          </a:xfrm>
          <a:prstGeom prst="ellipse">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040111" y="1874519"/>
            <a:ext cx="1600200" cy="1600200"/>
          </a:xfrm>
          <a:prstGeom prst="rect">
            <a:avLst/>
          </a:prstGeom>
          <a:noFill/>
        </p:spPr>
        <p:txBody>
          <a:bodyPr wrap="square" anchor="ctr" lIns="0" rIns="0" tIns="0" bIns="0">
            <a:spAutoFit/>
          </a:bodyPr>
          <a:lstStyle/>
          <a:p>
            <a:pPr algn="ctr">
              <a:lnSpc>
                <a:spcPct val="85000"/>
              </a:lnSpc>
            </a:pPr>
            <a:r>
              <a:rPr sz="6600" b="1" i="0">
                <a:solidFill>
                  <a:srgbClr val="FFFFFF"/>
                </a:solidFill>
                <a:latin typeface="Calibri"/>
              </a:rPr>
              <a:t>4</a:t>
            </a:r>
          </a:p>
        </p:txBody>
      </p:sp>
      <p:sp>
        <p:nvSpPr>
          <p:cNvPr id="22" name="TextBox 21"/>
          <p:cNvSpPr txBox="1"/>
          <p:nvPr/>
        </p:nvSpPr>
        <p:spPr>
          <a:xfrm>
            <a:off x="9674351" y="3611880"/>
            <a:ext cx="2331720" cy="640080"/>
          </a:xfrm>
          <a:prstGeom prst="rect">
            <a:avLst/>
          </a:prstGeom>
          <a:noFill/>
        </p:spPr>
        <p:txBody>
          <a:bodyPr wrap="square" anchor="t" lIns="0" rIns="0" tIns="0" bIns="0">
            <a:spAutoFit/>
          </a:bodyPr>
          <a:lstStyle/>
          <a:p>
            <a:pPr algn="ctr">
              <a:lnSpc>
                <a:spcPct val="95000"/>
              </a:lnSpc>
            </a:pPr>
            <a:r>
              <a:rPr sz="4000" b="1" i="0">
                <a:solidFill>
                  <a:srgbClr val="1F3752"/>
                </a:solidFill>
                <a:latin typeface="Calibri"/>
              </a:rPr>
              <a:t>TEACH</a:t>
            </a:r>
          </a:p>
        </p:txBody>
      </p:sp>
      <p:sp>
        <p:nvSpPr>
          <p:cNvPr id="23" name="TextBox 22"/>
          <p:cNvSpPr txBox="1"/>
          <p:nvPr/>
        </p:nvSpPr>
        <p:spPr>
          <a:xfrm>
            <a:off x="9674351" y="4251960"/>
            <a:ext cx="2331720" cy="1097280"/>
          </a:xfrm>
          <a:prstGeom prst="rect">
            <a:avLst/>
          </a:prstGeom>
          <a:noFill/>
        </p:spPr>
        <p:txBody>
          <a:bodyPr wrap="square" anchor="t" lIns="0" rIns="0" tIns="0" bIns="0">
            <a:spAutoFit/>
          </a:bodyPr>
          <a:lstStyle/>
          <a:p>
            <a:pPr algn="ctr">
              <a:lnSpc>
                <a:spcPct val="100000"/>
              </a:lnSpc>
            </a:pPr>
            <a:r>
              <a:rPr sz="2600" b="0" i="0">
                <a:solidFill>
                  <a:srgbClr val="282D32"/>
                </a:solidFill>
                <a:latin typeface="Calibri"/>
              </a:rPr>
              <a:t>then improve it</a:t>
            </a:r>
          </a:p>
        </p:txBody>
      </p:sp>
      <p:sp>
        <p:nvSpPr>
          <p:cNvPr id="24" name="Rounded Rectangle 23"/>
          <p:cNvSpPr/>
          <p:nvPr/>
        </p:nvSpPr>
        <p:spPr>
          <a:xfrm>
            <a:off x="548640" y="5806440"/>
            <a:ext cx="8748979" cy="77724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8640" y="5806440"/>
            <a:ext cx="8748979" cy="777240"/>
          </a:xfrm>
          <a:prstGeom prst="rect">
            <a:avLst/>
          </a:prstGeom>
          <a:noFill/>
        </p:spPr>
        <p:txBody>
          <a:bodyPr wrap="square" anchor="ctr" lIns="0" rIns="0" tIns="0" bIns="0">
            <a:spAutoFit/>
          </a:bodyPr>
          <a:lstStyle/>
          <a:p>
            <a:pPr algn="ctr">
              <a:lnSpc>
                <a:spcPct val="95000"/>
              </a:lnSpc>
            </a:pPr>
            <a:r>
              <a:rPr sz="3400" b="1" i="0">
                <a:solidFill>
                  <a:srgbClr val="FFFFFF"/>
                </a:solidFill>
                <a:latin typeface="Calibri"/>
              </a:rPr>
              <a:t>Step 3 is the step only you can do.</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ACTIVITY 2 · EVERYONE WITH A PROGRAMME</a:t>
            </a:r>
          </a:p>
        </p:txBody>
      </p:sp>
      <p:sp>
        <p:nvSpPr>
          <p:cNvPr id="3" name="TextBox 2"/>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12</a:t>
            </a:r>
          </a:p>
        </p:txBody>
      </p:sp>
      <p:sp>
        <p:nvSpPr>
          <p:cNvPr id="4" name="TextBox 3"/>
          <p:cNvSpPr txBox="1"/>
          <p:nvPr/>
        </p:nvSpPr>
        <p:spPr>
          <a:xfrm>
            <a:off x="548640" y="731520"/>
            <a:ext cx="11064240" cy="1005840"/>
          </a:xfrm>
          <a:prstGeom prst="rect">
            <a:avLst/>
          </a:prstGeom>
          <a:noFill/>
        </p:spPr>
        <p:txBody>
          <a:bodyPr wrap="square" anchor="t" lIns="0" rIns="0" tIns="0" bIns="0">
            <a:spAutoFit/>
          </a:bodyPr>
          <a:lstStyle/>
          <a:p>
            <a:pPr algn="l">
              <a:lnSpc>
                <a:spcPct val="88000"/>
              </a:lnSpc>
            </a:pPr>
            <a:r>
              <a:rPr sz="7200" b="1" i="0">
                <a:solidFill>
                  <a:srgbClr val="1F3752"/>
                </a:solidFill>
                <a:latin typeface="Calibri"/>
              </a:rPr>
              <a:t>Build your lesson</a:t>
            </a:r>
          </a:p>
        </p:txBody>
      </p:sp>
      <p:sp>
        <p:nvSpPr>
          <p:cNvPr id="5" name="Rounded Rectangle 4"/>
          <p:cNvSpPr/>
          <p:nvPr/>
        </p:nvSpPr>
        <p:spPr>
          <a:xfrm>
            <a:off x="9281160" y="228600"/>
            <a:ext cx="2377440" cy="96012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281160" y="228600"/>
            <a:ext cx="2377440" cy="960120"/>
          </a:xfrm>
          <a:prstGeom prst="rect">
            <a:avLst/>
          </a:prstGeom>
          <a:noFill/>
        </p:spPr>
        <p:txBody>
          <a:bodyPr wrap="square" anchor="ctr" lIns="0" rIns="0" tIns="0" bIns="0">
            <a:spAutoFit/>
          </a:bodyPr>
          <a:lstStyle/>
          <a:p>
            <a:pPr algn="ctr">
              <a:lnSpc>
                <a:spcPct val="95000"/>
              </a:lnSpc>
            </a:pPr>
            <a:r>
              <a:rPr sz="3000" b="1" i="0">
                <a:solidFill>
                  <a:srgbClr val="FFFFFF"/>
                </a:solidFill>
                <a:latin typeface="Calibri"/>
              </a:rPr>
              <a:t>⏱ </a:t>
            </a:r>
            <a:r>
              <a:rPr sz="4400" b="1" i="0">
                <a:solidFill>
                  <a:srgbClr val="FFFFFF"/>
                </a:solidFill>
                <a:latin typeface="Calibri"/>
              </a:rPr>
              <a:t>10 min</a:t>
            </a:r>
          </a:p>
        </p:txBody>
      </p:sp>
      <p:sp>
        <p:nvSpPr>
          <p:cNvPr id="7" name="Rounded Rectangle 6"/>
          <p:cNvSpPr/>
          <p:nvPr/>
        </p:nvSpPr>
        <p:spPr>
          <a:xfrm>
            <a:off x="548640" y="1874519"/>
            <a:ext cx="2651760" cy="1097280"/>
          </a:xfrm>
          <a:prstGeom prst="roundRect">
            <a:avLst>
              <a:gd name="adj" fmla="val 8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85800" y="1874519"/>
            <a:ext cx="2377440" cy="1097280"/>
          </a:xfrm>
          <a:prstGeom prst="rect">
            <a:avLst/>
          </a:prstGeom>
          <a:noFill/>
        </p:spPr>
        <p:txBody>
          <a:bodyPr wrap="square" anchor="ctr" lIns="0" rIns="0" tIns="0" bIns="0">
            <a:spAutoFit/>
          </a:bodyPr>
          <a:lstStyle/>
          <a:p>
            <a:pPr algn="ctr">
              <a:lnSpc>
                <a:spcPct val="95000"/>
              </a:lnSpc>
            </a:pPr>
            <a:r>
              <a:rPr sz="2700" b="1" i="0">
                <a:solidFill>
                  <a:srgbClr val="FFFFFF"/>
                </a:solidFill>
                <a:latin typeface="Calibri"/>
              </a:rPr>
              <a:t>Health &amp; Safety</a:t>
            </a:r>
          </a:p>
        </p:txBody>
      </p:sp>
      <p:sp>
        <p:nvSpPr>
          <p:cNvPr id="9" name="Rounded Rectangle 8"/>
          <p:cNvSpPr/>
          <p:nvPr/>
        </p:nvSpPr>
        <p:spPr>
          <a:xfrm>
            <a:off x="3364992" y="1874519"/>
            <a:ext cx="2651760" cy="1097280"/>
          </a:xfrm>
          <a:prstGeom prst="roundRect">
            <a:avLst>
              <a:gd name="adj" fmla="val 8000"/>
            </a:avLst>
          </a:prstGeom>
          <a:solidFill>
            <a:srgbClr val="007F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502152" y="1874519"/>
            <a:ext cx="2377440" cy="1097280"/>
          </a:xfrm>
          <a:prstGeom prst="rect">
            <a:avLst/>
          </a:prstGeom>
          <a:noFill/>
        </p:spPr>
        <p:txBody>
          <a:bodyPr wrap="square" anchor="ctr" lIns="0" rIns="0" tIns="0" bIns="0">
            <a:spAutoFit/>
          </a:bodyPr>
          <a:lstStyle/>
          <a:p>
            <a:pPr algn="ctr">
              <a:lnSpc>
                <a:spcPct val="95000"/>
              </a:lnSpc>
            </a:pPr>
            <a:r>
              <a:rPr sz="2700" b="1" i="0">
                <a:solidFill>
                  <a:srgbClr val="FFFFFF"/>
                </a:solidFill>
                <a:latin typeface="Calibri"/>
              </a:rPr>
              <a:t>HVAC Technician</a:t>
            </a:r>
          </a:p>
        </p:txBody>
      </p:sp>
      <p:sp>
        <p:nvSpPr>
          <p:cNvPr id="11" name="Rounded Rectangle 10"/>
          <p:cNvSpPr/>
          <p:nvPr/>
        </p:nvSpPr>
        <p:spPr>
          <a:xfrm>
            <a:off x="6181344" y="1874519"/>
            <a:ext cx="2651760" cy="1097280"/>
          </a:xfrm>
          <a:prstGeom prst="roundRect">
            <a:avLst>
              <a:gd name="adj" fmla="val 8000"/>
            </a:avLst>
          </a:prstGeom>
          <a:solidFill>
            <a:srgbClr val="0B67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18504" y="1874519"/>
            <a:ext cx="2377440" cy="1097280"/>
          </a:xfrm>
          <a:prstGeom prst="rect">
            <a:avLst/>
          </a:prstGeom>
          <a:noFill/>
        </p:spPr>
        <p:txBody>
          <a:bodyPr wrap="square" anchor="ctr" lIns="0" rIns="0" tIns="0" bIns="0">
            <a:spAutoFit/>
          </a:bodyPr>
          <a:lstStyle/>
          <a:p>
            <a:pPr algn="ctr">
              <a:lnSpc>
                <a:spcPct val="95000"/>
              </a:lnSpc>
            </a:pPr>
            <a:r>
              <a:rPr sz="2700" b="1" i="0">
                <a:solidFill>
                  <a:srgbClr val="FFFFFF"/>
                </a:solidFill>
                <a:latin typeface="Calibri"/>
              </a:rPr>
              <a:t>Supply Chain</a:t>
            </a:r>
          </a:p>
        </p:txBody>
      </p:sp>
      <p:sp>
        <p:nvSpPr>
          <p:cNvPr id="13" name="Rounded Rectangle 12"/>
          <p:cNvSpPr/>
          <p:nvPr/>
        </p:nvSpPr>
        <p:spPr>
          <a:xfrm>
            <a:off x="8997696" y="1874519"/>
            <a:ext cx="2651760" cy="1097280"/>
          </a:xfrm>
          <a:prstGeom prst="roundRect">
            <a:avLst>
              <a:gd name="adj" fmla="val 8000"/>
            </a:avLst>
          </a:prstGeom>
          <a:solidFill>
            <a:srgbClr val="164F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134856" y="1874519"/>
            <a:ext cx="2377440" cy="1097280"/>
          </a:xfrm>
          <a:prstGeom prst="rect">
            <a:avLst/>
          </a:prstGeom>
          <a:noFill/>
        </p:spPr>
        <p:txBody>
          <a:bodyPr wrap="square" anchor="ctr" lIns="0" rIns="0" tIns="0" bIns="0">
            <a:spAutoFit/>
          </a:bodyPr>
          <a:lstStyle/>
          <a:p>
            <a:pPr algn="ctr">
              <a:lnSpc>
                <a:spcPct val="95000"/>
              </a:lnSpc>
            </a:pPr>
            <a:r>
              <a:rPr sz="2700" b="1" i="0">
                <a:solidFill>
                  <a:srgbClr val="FFFFFF"/>
                </a:solidFill>
                <a:latin typeface="Calibri"/>
              </a:rPr>
              <a:t>Electrical Technician</a:t>
            </a:r>
          </a:p>
        </p:txBody>
      </p:sp>
      <p:sp>
        <p:nvSpPr>
          <p:cNvPr id="15" name="Rounded Rectangle 14"/>
          <p:cNvSpPr/>
          <p:nvPr/>
        </p:nvSpPr>
        <p:spPr>
          <a:xfrm>
            <a:off x="1956816" y="3200400"/>
            <a:ext cx="2651760" cy="1097280"/>
          </a:xfrm>
          <a:prstGeom prst="roundRect">
            <a:avLst>
              <a:gd name="adj" fmla="val 8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2093976" y="3200400"/>
            <a:ext cx="2377440" cy="1097280"/>
          </a:xfrm>
          <a:prstGeom prst="rect">
            <a:avLst/>
          </a:prstGeom>
          <a:noFill/>
        </p:spPr>
        <p:txBody>
          <a:bodyPr wrap="square" anchor="ctr" lIns="0" rIns="0" tIns="0" bIns="0">
            <a:spAutoFit/>
          </a:bodyPr>
          <a:lstStyle/>
          <a:p>
            <a:pPr algn="ctr">
              <a:lnSpc>
                <a:spcPct val="95000"/>
              </a:lnSpc>
            </a:pPr>
            <a:r>
              <a:rPr sz="2700" b="1" i="0">
                <a:solidFill>
                  <a:srgbClr val="FFFFFF"/>
                </a:solidFill>
                <a:latin typeface="Calibri"/>
              </a:rPr>
              <a:t>QC Building Inspection</a:t>
            </a:r>
          </a:p>
        </p:txBody>
      </p:sp>
      <p:sp>
        <p:nvSpPr>
          <p:cNvPr id="17" name="Rounded Rectangle 16"/>
          <p:cNvSpPr/>
          <p:nvPr/>
        </p:nvSpPr>
        <p:spPr>
          <a:xfrm>
            <a:off x="4773168" y="3200400"/>
            <a:ext cx="2651760" cy="1097280"/>
          </a:xfrm>
          <a:prstGeom prst="roundRect">
            <a:avLst>
              <a:gd name="adj" fmla="val 8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910328" y="3200400"/>
            <a:ext cx="2377440" cy="1097280"/>
          </a:xfrm>
          <a:prstGeom prst="rect">
            <a:avLst/>
          </a:prstGeom>
          <a:noFill/>
        </p:spPr>
        <p:txBody>
          <a:bodyPr wrap="square" anchor="ctr" lIns="0" rIns="0" tIns="0" bIns="0">
            <a:spAutoFit/>
          </a:bodyPr>
          <a:lstStyle/>
          <a:p>
            <a:pPr algn="ctr">
              <a:lnSpc>
                <a:spcPct val="95000"/>
              </a:lnSpc>
            </a:pPr>
            <a:r>
              <a:rPr sz="2700" b="1" i="0">
                <a:solidFill>
                  <a:srgbClr val="FFFFFF"/>
                </a:solidFill>
                <a:latin typeface="Calibri"/>
              </a:rPr>
              <a:t>Business Administration</a:t>
            </a:r>
          </a:p>
        </p:txBody>
      </p:sp>
      <p:sp>
        <p:nvSpPr>
          <p:cNvPr id="19" name="Rounded Rectangle 18"/>
          <p:cNvSpPr/>
          <p:nvPr/>
        </p:nvSpPr>
        <p:spPr>
          <a:xfrm>
            <a:off x="7589520" y="3200400"/>
            <a:ext cx="2651760" cy="1097280"/>
          </a:xfrm>
          <a:prstGeom prst="roundRect">
            <a:avLst>
              <a:gd name="adj" fmla="val 8000"/>
            </a:avLst>
          </a:prstGeom>
          <a:solidFill>
            <a:srgbClr val="007F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726680" y="3200400"/>
            <a:ext cx="2377440" cy="1097280"/>
          </a:xfrm>
          <a:prstGeom prst="rect">
            <a:avLst/>
          </a:prstGeom>
          <a:noFill/>
        </p:spPr>
        <p:txBody>
          <a:bodyPr wrap="square" anchor="ctr" lIns="0" rIns="0" tIns="0" bIns="0">
            <a:spAutoFit/>
          </a:bodyPr>
          <a:lstStyle/>
          <a:p>
            <a:pPr algn="ctr">
              <a:lnSpc>
                <a:spcPct val="95000"/>
              </a:lnSpc>
            </a:pPr>
            <a:r>
              <a:rPr sz="2700" b="1" i="0">
                <a:solidFill>
                  <a:srgbClr val="FFFFFF"/>
                </a:solidFill>
                <a:latin typeface="Calibri"/>
              </a:rPr>
              <a:t>Chemical Lab Technician</a:t>
            </a:r>
          </a:p>
        </p:txBody>
      </p:sp>
      <p:sp>
        <p:nvSpPr>
          <p:cNvPr id="21" name="TextBox 20"/>
          <p:cNvSpPr txBox="1"/>
          <p:nvPr/>
        </p:nvSpPr>
        <p:spPr>
          <a:xfrm>
            <a:off x="548640" y="4663440"/>
            <a:ext cx="11091672" cy="822960"/>
          </a:xfrm>
          <a:prstGeom prst="rect">
            <a:avLst/>
          </a:prstGeom>
          <a:noFill/>
        </p:spPr>
        <p:txBody>
          <a:bodyPr wrap="square" anchor="t" lIns="0" rIns="0" tIns="0" bIns="0">
            <a:spAutoFit/>
          </a:bodyPr>
          <a:lstStyle/>
          <a:p>
            <a:pPr algn="ctr">
              <a:lnSpc>
                <a:spcPct val="95000"/>
              </a:lnSpc>
            </a:pPr>
            <a:r>
              <a:rPr sz="2800" b="1" i="0">
                <a:solidFill>
                  <a:srgbClr val="1F3752"/>
                </a:solidFill>
                <a:latin typeface="Calibri"/>
              </a:rPr>
              <a:t>Ask for: objectives · intro · activity · quiz · support for weaker trainees</a:t>
            </a:r>
          </a:p>
        </p:txBody>
      </p:sp>
      <p:sp>
        <p:nvSpPr>
          <p:cNvPr id="22" name="Rounded Rectangle 21"/>
          <p:cNvSpPr/>
          <p:nvPr/>
        </p:nvSpPr>
        <p:spPr>
          <a:xfrm>
            <a:off x="548640" y="5806440"/>
            <a:ext cx="11091672" cy="77724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8640" y="5806440"/>
            <a:ext cx="11091672" cy="777240"/>
          </a:xfrm>
          <a:prstGeom prst="rect">
            <a:avLst/>
          </a:prstGeom>
          <a:noFill/>
        </p:spPr>
        <p:txBody>
          <a:bodyPr wrap="square" anchor="ctr" lIns="0" rIns="0" tIns="0" bIns="0">
            <a:spAutoFit/>
          </a:bodyPr>
          <a:lstStyle/>
          <a:p>
            <a:pPr algn="ctr">
              <a:lnSpc>
                <a:spcPct val="95000"/>
              </a:lnSpc>
            </a:pPr>
            <a:r>
              <a:rPr sz="3200" b="1" i="0">
                <a:solidFill>
                  <a:srgbClr val="FFFFFF"/>
                </a:solidFill>
                <a:latin typeface="Calibri"/>
              </a:rPr>
              <a:t>Output: a 30-minute lesson you can use next week.</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VIDEO · FIRST 3 MINUTES</a:t>
            </a:r>
          </a:p>
        </p:txBody>
      </p:sp>
      <p:sp>
        <p:nvSpPr>
          <p:cNvPr id="3" name="TextBox 2"/>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13</a:t>
            </a:r>
          </a:p>
        </p:txBody>
      </p:sp>
      <p:sp>
        <p:nvSpPr>
          <p:cNvPr id="4" name="TextBox 3"/>
          <p:cNvSpPr txBox="1"/>
          <p:nvPr/>
        </p:nvSpPr>
        <p:spPr>
          <a:xfrm>
            <a:off x="548640" y="731520"/>
            <a:ext cx="11064240" cy="1005840"/>
          </a:xfrm>
          <a:prstGeom prst="rect">
            <a:avLst/>
          </a:prstGeom>
          <a:noFill/>
        </p:spPr>
        <p:txBody>
          <a:bodyPr wrap="square" anchor="t" lIns="0" rIns="0" tIns="0" bIns="0">
            <a:spAutoFit/>
          </a:bodyPr>
          <a:lstStyle/>
          <a:p>
            <a:pPr algn="l">
              <a:lnSpc>
                <a:spcPct val="88000"/>
              </a:lnSpc>
            </a:pPr>
            <a:r>
              <a:rPr sz="6400" b="1" i="0">
                <a:solidFill>
                  <a:srgbClr val="1F3752"/>
                </a:solidFill>
                <a:latin typeface="Calibri"/>
              </a:rPr>
              <a:t>Watch a lesson get built</a:t>
            </a:r>
          </a:p>
        </p:txBody>
      </p:sp>
      <p:pic>
        <p:nvPicPr>
          <p:cNvPr id="5" name="Picture 4" descr="yt_WkXVukl62KU.jpg">
            <a:hlinkClick r:id="rId3"/>
          </p:cNvPr>
          <p:cNvPicPr>
            <a:picLocks noChangeAspect="1"/>
          </p:cNvPicPr>
          <p:nvPr/>
        </p:nvPicPr>
        <p:blipFill>
          <a:blip r:embed="rId2"/>
          <a:stretch>
            <a:fillRect/>
          </a:stretch>
        </p:blipFill>
        <p:spPr>
          <a:xfrm>
            <a:off x="2163927" y="1737360"/>
            <a:ext cx="7863840" cy="4423410"/>
          </a:xfrm>
          <a:prstGeom prst="rect">
            <a:avLst/>
          </a:prstGeom>
        </p:spPr>
      </p:pic>
      <p:sp>
        <p:nvSpPr>
          <p:cNvPr id="6" name="Oval 5">
            <a:hlinkClick r:id="rId3"/>
          </p:cNvPr>
          <p:cNvSpPr/>
          <p:nvPr/>
        </p:nvSpPr>
        <p:spPr>
          <a:xfrm>
            <a:off x="5318607" y="3171824"/>
            <a:ext cx="1554480" cy="1554480"/>
          </a:xfrm>
          <a:prstGeom prst="ellipse">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Isosceles Triangle 6">
            <a:hlinkClick r:id="rId3"/>
          </p:cNvPr>
          <p:cNvSpPr/>
          <p:nvPr/>
        </p:nvSpPr>
        <p:spPr>
          <a:xfrm rot="5400000">
            <a:off x="5821527" y="3565016"/>
            <a:ext cx="658368" cy="768096"/>
          </a:xfrm>
          <a:prstGeom prst="triangl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548640" y="5989320"/>
            <a:ext cx="8024774" cy="77724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48640" y="5989320"/>
            <a:ext cx="8024774" cy="777240"/>
          </a:xfrm>
          <a:prstGeom prst="rect">
            <a:avLst/>
          </a:prstGeom>
          <a:noFill/>
        </p:spPr>
        <p:txBody>
          <a:bodyPr wrap="square" anchor="ctr" lIns="0" rIns="0" tIns="0" bIns="0">
            <a:spAutoFit/>
          </a:bodyPr>
          <a:lstStyle/>
          <a:p>
            <a:pPr algn="ctr">
              <a:lnSpc>
                <a:spcPct val="95000"/>
              </a:lnSpc>
            </a:pPr>
            <a:r>
              <a:rPr sz="3000" b="1" i="0">
                <a:solidFill>
                  <a:srgbClr val="FFFFFF"/>
                </a:solidFill>
                <a:latin typeface="Calibri"/>
              </a:rPr>
              <a:t>Ask: which part would you use first?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5 · QUIZ · THE METHOD</a:t>
            </a:r>
          </a:p>
        </p:txBody>
      </p:sp>
      <p:sp>
        <p:nvSpPr>
          <p:cNvPr id="3" name="TextBox 2"/>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14</a:t>
            </a:r>
          </a:p>
        </p:txBody>
      </p:sp>
      <p:sp>
        <p:nvSpPr>
          <p:cNvPr id="4" name="TextBox 3"/>
          <p:cNvSpPr txBox="1"/>
          <p:nvPr/>
        </p:nvSpPr>
        <p:spPr>
          <a:xfrm>
            <a:off x="548640" y="731520"/>
            <a:ext cx="11064240" cy="1005840"/>
          </a:xfrm>
          <a:prstGeom prst="rect">
            <a:avLst/>
          </a:prstGeom>
          <a:noFill/>
        </p:spPr>
        <p:txBody>
          <a:bodyPr wrap="square" anchor="t" lIns="0" rIns="0" tIns="0" bIns="0">
            <a:spAutoFit/>
          </a:bodyPr>
          <a:lstStyle/>
          <a:p>
            <a:pPr algn="l">
              <a:lnSpc>
                <a:spcPct val="88000"/>
              </a:lnSpc>
            </a:pPr>
            <a:r>
              <a:rPr sz="6400" b="1" i="0">
                <a:solidFill>
                  <a:srgbClr val="1F3752"/>
                </a:solidFill>
                <a:latin typeface="Calibri"/>
              </a:rPr>
              <a:t>Every quiz: 2 + 2 + 1</a:t>
            </a:r>
          </a:p>
        </p:txBody>
      </p:sp>
      <p:sp>
        <p:nvSpPr>
          <p:cNvPr id="5" name="Rounded Rectangle 4"/>
          <p:cNvSpPr/>
          <p:nvPr/>
        </p:nvSpPr>
        <p:spPr>
          <a:xfrm>
            <a:off x="548640" y="1828800"/>
            <a:ext cx="3520440" cy="3108960"/>
          </a:xfrm>
          <a:prstGeom prst="roundRect">
            <a:avLst>
              <a:gd name="adj" fmla="val 8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1874519"/>
            <a:ext cx="3520440" cy="2011680"/>
          </a:xfrm>
          <a:prstGeom prst="rect">
            <a:avLst/>
          </a:prstGeom>
          <a:noFill/>
        </p:spPr>
        <p:txBody>
          <a:bodyPr wrap="square" anchor="ctr" lIns="0" rIns="0" tIns="0" bIns="0">
            <a:spAutoFit/>
          </a:bodyPr>
          <a:lstStyle/>
          <a:p>
            <a:pPr algn="ctr">
              <a:lnSpc>
                <a:spcPct val="95000"/>
              </a:lnSpc>
            </a:pPr>
            <a:r>
              <a:rPr sz="15000" b="1" i="0">
                <a:solidFill>
                  <a:srgbClr val="FFFFFF"/>
                </a:solidFill>
                <a:latin typeface="Calibri"/>
              </a:rPr>
              <a:t>2</a:t>
            </a:r>
          </a:p>
        </p:txBody>
      </p:sp>
      <p:sp>
        <p:nvSpPr>
          <p:cNvPr id="7" name="TextBox 6"/>
          <p:cNvSpPr txBox="1"/>
          <p:nvPr/>
        </p:nvSpPr>
        <p:spPr>
          <a:xfrm>
            <a:off x="548640" y="3886200"/>
            <a:ext cx="3520440" cy="914400"/>
          </a:xfrm>
          <a:prstGeom prst="rect">
            <a:avLst/>
          </a:prstGeom>
          <a:noFill/>
        </p:spPr>
        <p:txBody>
          <a:bodyPr wrap="square" anchor="ctr" lIns="0" rIns="0" tIns="0" bIns="0">
            <a:spAutoFit/>
          </a:bodyPr>
          <a:lstStyle/>
          <a:p>
            <a:pPr algn="ctr">
              <a:lnSpc>
                <a:spcPct val="95000"/>
              </a:lnSpc>
            </a:pPr>
            <a:r>
              <a:rPr sz="3200" b="1" i="0">
                <a:solidFill>
                  <a:srgbClr val="FFFFFF"/>
                </a:solidFill>
                <a:latin typeface="Calibri"/>
              </a:rPr>
              <a:t>multiple choice</a:t>
            </a:r>
          </a:p>
        </p:txBody>
      </p:sp>
      <p:sp>
        <p:nvSpPr>
          <p:cNvPr id="8" name="TextBox 7"/>
          <p:cNvSpPr txBox="1"/>
          <p:nvPr/>
        </p:nvSpPr>
        <p:spPr>
          <a:xfrm>
            <a:off x="4069080" y="2743200"/>
            <a:ext cx="301752" cy="914400"/>
          </a:xfrm>
          <a:prstGeom prst="rect">
            <a:avLst/>
          </a:prstGeom>
          <a:noFill/>
        </p:spPr>
        <p:txBody>
          <a:bodyPr wrap="square" anchor="t" lIns="0" rIns="0" tIns="0" bIns="0">
            <a:spAutoFit/>
          </a:bodyPr>
          <a:lstStyle/>
          <a:p>
            <a:pPr algn="ctr">
              <a:lnSpc>
                <a:spcPct val="95000"/>
              </a:lnSpc>
            </a:pPr>
            <a:r>
              <a:rPr sz="4400" b="1" i="0">
                <a:solidFill>
                  <a:srgbClr val="009688"/>
                </a:solidFill>
                <a:latin typeface="Calibri"/>
              </a:rPr>
              <a:t>+</a:t>
            </a:r>
          </a:p>
        </p:txBody>
      </p:sp>
      <p:sp>
        <p:nvSpPr>
          <p:cNvPr id="9" name="Rounded Rectangle 8"/>
          <p:cNvSpPr/>
          <p:nvPr/>
        </p:nvSpPr>
        <p:spPr>
          <a:xfrm>
            <a:off x="4370831" y="1828800"/>
            <a:ext cx="3520440" cy="3108960"/>
          </a:xfrm>
          <a:prstGeom prst="roundRect">
            <a:avLst>
              <a:gd name="adj" fmla="val 8000"/>
            </a:avLst>
          </a:prstGeom>
          <a:solidFill>
            <a:srgbClr val="0B67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370831" y="1874519"/>
            <a:ext cx="3520440" cy="2011680"/>
          </a:xfrm>
          <a:prstGeom prst="rect">
            <a:avLst/>
          </a:prstGeom>
          <a:noFill/>
        </p:spPr>
        <p:txBody>
          <a:bodyPr wrap="square" anchor="ctr" lIns="0" rIns="0" tIns="0" bIns="0">
            <a:spAutoFit/>
          </a:bodyPr>
          <a:lstStyle/>
          <a:p>
            <a:pPr algn="ctr">
              <a:lnSpc>
                <a:spcPct val="95000"/>
              </a:lnSpc>
            </a:pPr>
            <a:r>
              <a:rPr sz="15000" b="1" i="0">
                <a:solidFill>
                  <a:srgbClr val="FFFFFF"/>
                </a:solidFill>
                <a:latin typeface="Calibri"/>
              </a:rPr>
              <a:t>2</a:t>
            </a:r>
          </a:p>
        </p:txBody>
      </p:sp>
      <p:sp>
        <p:nvSpPr>
          <p:cNvPr id="11" name="TextBox 10"/>
          <p:cNvSpPr txBox="1"/>
          <p:nvPr/>
        </p:nvSpPr>
        <p:spPr>
          <a:xfrm>
            <a:off x="4370831" y="3886200"/>
            <a:ext cx="3520440" cy="914400"/>
          </a:xfrm>
          <a:prstGeom prst="rect">
            <a:avLst/>
          </a:prstGeom>
          <a:noFill/>
        </p:spPr>
        <p:txBody>
          <a:bodyPr wrap="square" anchor="ctr" lIns="0" rIns="0" tIns="0" bIns="0">
            <a:spAutoFit/>
          </a:bodyPr>
          <a:lstStyle/>
          <a:p>
            <a:pPr algn="ctr">
              <a:lnSpc>
                <a:spcPct val="95000"/>
              </a:lnSpc>
            </a:pPr>
            <a:r>
              <a:rPr sz="3200" b="1" i="0">
                <a:solidFill>
                  <a:srgbClr val="FFFFFF"/>
                </a:solidFill>
                <a:latin typeface="Calibri"/>
              </a:rPr>
              <a:t>short answer</a:t>
            </a:r>
          </a:p>
        </p:txBody>
      </p:sp>
      <p:sp>
        <p:nvSpPr>
          <p:cNvPr id="12" name="TextBox 11"/>
          <p:cNvSpPr txBox="1"/>
          <p:nvPr/>
        </p:nvSpPr>
        <p:spPr>
          <a:xfrm>
            <a:off x="7891271" y="2743200"/>
            <a:ext cx="301752" cy="914400"/>
          </a:xfrm>
          <a:prstGeom prst="rect">
            <a:avLst/>
          </a:prstGeom>
          <a:noFill/>
        </p:spPr>
        <p:txBody>
          <a:bodyPr wrap="square" anchor="t" lIns="0" rIns="0" tIns="0" bIns="0">
            <a:spAutoFit/>
          </a:bodyPr>
          <a:lstStyle/>
          <a:p>
            <a:pPr algn="ctr">
              <a:lnSpc>
                <a:spcPct val="95000"/>
              </a:lnSpc>
            </a:pPr>
            <a:r>
              <a:rPr sz="4400" b="1" i="0">
                <a:solidFill>
                  <a:srgbClr val="009688"/>
                </a:solidFill>
                <a:latin typeface="Calibri"/>
              </a:rPr>
              <a:t>+</a:t>
            </a:r>
          </a:p>
        </p:txBody>
      </p:sp>
      <p:sp>
        <p:nvSpPr>
          <p:cNvPr id="13" name="Rounded Rectangle 12"/>
          <p:cNvSpPr/>
          <p:nvPr/>
        </p:nvSpPr>
        <p:spPr>
          <a:xfrm>
            <a:off x="8193023" y="1828800"/>
            <a:ext cx="3520440" cy="3108960"/>
          </a:xfrm>
          <a:prstGeom prst="roundRect">
            <a:avLst>
              <a:gd name="adj" fmla="val 8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193023" y="1874519"/>
            <a:ext cx="3520440" cy="2011680"/>
          </a:xfrm>
          <a:prstGeom prst="rect">
            <a:avLst/>
          </a:prstGeom>
          <a:noFill/>
        </p:spPr>
        <p:txBody>
          <a:bodyPr wrap="square" anchor="ctr" lIns="0" rIns="0" tIns="0" bIns="0">
            <a:spAutoFit/>
          </a:bodyPr>
          <a:lstStyle/>
          <a:p>
            <a:pPr algn="ctr">
              <a:lnSpc>
                <a:spcPct val="95000"/>
              </a:lnSpc>
            </a:pPr>
            <a:r>
              <a:rPr sz="15000" b="1" i="0">
                <a:solidFill>
                  <a:srgbClr val="FFFFFF"/>
                </a:solidFill>
                <a:latin typeface="Calibri"/>
              </a:rPr>
              <a:t>1</a:t>
            </a:r>
          </a:p>
        </p:txBody>
      </p:sp>
      <p:sp>
        <p:nvSpPr>
          <p:cNvPr id="15" name="TextBox 14"/>
          <p:cNvSpPr txBox="1"/>
          <p:nvPr/>
        </p:nvSpPr>
        <p:spPr>
          <a:xfrm>
            <a:off x="8193023" y="3886200"/>
            <a:ext cx="3520440" cy="914400"/>
          </a:xfrm>
          <a:prstGeom prst="rect">
            <a:avLst/>
          </a:prstGeom>
          <a:noFill/>
        </p:spPr>
        <p:txBody>
          <a:bodyPr wrap="square" anchor="ctr" lIns="0" rIns="0" tIns="0" bIns="0">
            <a:spAutoFit/>
          </a:bodyPr>
          <a:lstStyle/>
          <a:p>
            <a:pPr algn="ctr">
              <a:lnSpc>
                <a:spcPct val="95000"/>
              </a:lnSpc>
            </a:pPr>
            <a:r>
              <a:rPr sz="3200" b="1" i="0">
                <a:solidFill>
                  <a:srgbClr val="FFFFFF"/>
                </a:solidFill>
                <a:latin typeface="Calibri"/>
              </a:rPr>
              <a:t>real-life scenario</a:t>
            </a:r>
          </a:p>
        </p:txBody>
      </p:sp>
      <p:sp>
        <p:nvSpPr>
          <p:cNvPr id="16" name="Rounded Rectangle 15"/>
          <p:cNvSpPr/>
          <p:nvPr/>
        </p:nvSpPr>
        <p:spPr>
          <a:xfrm>
            <a:off x="548640" y="5806440"/>
            <a:ext cx="11091672" cy="77724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48640" y="5806440"/>
            <a:ext cx="11091672" cy="777240"/>
          </a:xfrm>
          <a:prstGeom prst="rect">
            <a:avLst/>
          </a:prstGeom>
          <a:noFill/>
        </p:spPr>
        <p:txBody>
          <a:bodyPr wrap="square" anchor="ctr" lIns="0" rIns="0" tIns="0" bIns="0">
            <a:spAutoFit/>
          </a:bodyPr>
          <a:lstStyle/>
          <a:p>
            <a:pPr algn="ctr">
              <a:lnSpc>
                <a:spcPct val="95000"/>
              </a:lnSpc>
            </a:pPr>
            <a:r>
              <a:rPr sz="3200" b="1" i="0">
                <a:solidFill>
                  <a:srgbClr val="FFFFFF"/>
                </a:solidFill>
                <a:latin typeface="Calibri"/>
              </a:rPr>
              <a:t>Then ask: “Give the answers and explain each one.”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5 · QUIZ · REAL LNA EXAMPLE: HEALTH &amp; SAFETY</a:t>
            </a:r>
          </a:p>
        </p:txBody>
      </p:sp>
      <p:sp>
        <p:nvSpPr>
          <p:cNvPr id="3" name="TextBox 2"/>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15</a:t>
            </a:r>
          </a:p>
        </p:txBody>
      </p:sp>
      <p:sp>
        <p:nvSpPr>
          <p:cNvPr id="4" name="TextBox 3"/>
          <p:cNvSpPr txBox="1"/>
          <p:nvPr/>
        </p:nvSpPr>
        <p:spPr>
          <a:xfrm>
            <a:off x="548640" y="731520"/>
            <a:ext cx="11064240" cy="1005840"/>
          </a:xfrm>
          <a:prstGeom prst="rect">
            <a:avLst/>
          </a:prstGeom>
          <a:noFill/>
        </p:spPr>
        <p:txBody>
          <a:bodyPr wrap="square" anchor="t" lIns="0" rIns="0" tIns="0" bIns="0">
            <a:spAutoFit/>
          </a:bodyPr>
          <a:lstStyle/>
          <a:p>
            <a:pPr algn="l">
              <a:lnSpc>
                <a:spcPct val="88000"/>
              </a:lnSpc>
            </a:pPr>
            <a:r>
              <a:rPr sz="5600" b="1" i="0">
                <a:solidFill>
                  <a:srgbClr val="1F3752"/>
                </a:solidFill>
                <a:latin typeface="Calibri"/>
              </a:rPr>
              <a:t>Two questions AI wrote</a:t>
            </a:r>
          </a:p>
        </p:txBody>
      </p:sp>
      <p:pic>
        <p:nvPicPr>
          <p:cNvPr id="5" name="Picture 4" descr="safety_s.jpg"/>
          <p:cNvPicPr>
            <a:picLocks noChangeAspect="1"/>
          </p:cNvPicPr>
          <p:nvPr/>
        </p:nvPicPr>
        <p:blipFill>
          <a:blip r:embed="rId2"/>
          <a:stretch>
            <a:fillRect/>
          </a:stretch>
        </p:blipFill>
        <p:spPr>
          <a:xfrm>
            <a:off x="9326880" y="182880"/>
            <a:ext cx="2560320" cy="1314724"/>
          </a:xfrm>
          <a:prstGeom prst="rect">
            <a:avLst/>
          </a:prstGeom>
        </p:spPr>
      </p:pic>
      <p:sp>
        <p:nvSpPr>
          <p:cNvPr id="6" name="Rounded Rectangle 5"/>
          <p:cNvSpPr/>
          <p:nvPr/>
        </p:nvSpPr>
        <p:spPr>
          <a:xfrm>
            <a:off x="548640" y="1828800"/>
            <a:ext cx="5440680" cy="3749039"/>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77240" y="2011680"/>
            <a:ext cx="2510028" cy="38862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7240" y="2011680"/>
            <a:ext cx="2510028" cy="388620"/>
          </a:xfrm>
          <a:prstGeom prst="rect">
            <a:avLst/>
          </a:prstGeom>
          <a:noFill/>
        </p:spPr>
        <p:txBody>
          <a:bodyPr wrap="square" anchor="ctr" lIns="0" rIns="0" tIns="0" bIns="0">
            <a:spAutoFit/>
          </a:bodyPr>
          <a:lstStyle/>
          <a:p>
            <a:pPr algn="ctr">
              <a:lnSpc>
                <a:spcPct val="95000"/>
              </a:lnSpc>
            </a:pPr>
            <a:r>
              <a:rPr sz="1800" b="1" i="0">
                <a:solidFill>
                  <a:srgbClr val="FFFFFF"/>
                </a:solidFill>
                <a:latin typeface="Calibri"/>
              </a:rPr>
              <a:t>MULTIPLE CHOICE</a:t>
            </a:r>
          </a:p>
        </p:txBody>
      </p:sp>
      <p:sp>
        <p:nvSpPr>
          <p:cNvPr id="9" name="TextBox 8"/>
          <p:cNvSpPr txBox="1"/>
          <p:nvPr/>
        </p:nvSpPr>
        <p:spPr>
          <a:xfrm>
            <a:off x="777240" y="2514600"/>
            <a:ext cx="5029200" cy="1188720"/>
          </a:xfrm>
          <a:prstGeom prst="rect">
            <a:avLst/>
          </a:prstGeom>
          <a:noFill/>
        </p:spPr>
        <p:txBody>
          <a:bodyPr wrap="square" anchor="t" lIns="0" rIns="0" tIns="0" bIns="0">
            <a:spAutoFit/>
          </a:bodyPr>
          <a:lstStyle/>
          <a:p>
            <a:pPr algn="l">
              <a:lnSpc>
                <a:spcPct val="95000"/>
              </a:lnSpc>
            </a:pPr>
            <a:r>
              <a:rPr sz="2700" b="1" i="0">
                <a:solidFill>
                  <a:srgbClr val="1F3752"/>
                </a:solidFill>
                <a:latin typeface="Calibri"/>
              </a:rPr>
              <a:t>Which colour safety sign means you MUST do something?</a:t>
            </a:r>
          </a:p>
        </p:txBody>
      </p:sp>
      <p:sp>
        <p:nvSpPr>
          <p:cNvPr id="10" name="TextBox 9"/>
          <p:cNvSpPr txBox="1"/>
          <p:nvPr/>
        </p:nvSpPr>
        <p:spPr>
          <a:xfrm>
            <a:off x="914400" y="3703320"/>
            <a:ext cx="3657600" cy="457200"/>
          </a:xfrm>
          <a:prstGeom prst="rect">
            <a:avLst/>
          </a:prstGeom>
          <a:noFill/>
        </p:spPr>
        <p:txBody>
          <a:bodyPr wrap="square" anchor="t" lIns="0" rIns="0" tIns="0" bIns="0">
            <a:spAutoFit/>
          </a:bodyPr>
          <a:lstStyle/>
          <a:p>
            <a:pPr algn="l">
              <a:lnSpc>
                <a:spcPct val="95000"/>
              </a:lnSpc>
            </a:pPr>
            <a:r>
              <a:rPr sz="2600" b="1" i="0">
                <a:solidFill>
                  <a:srgbClr val="282D32"/>
                </a:solidFill>
                <a:latin typeface="Calibri"/>
              </a:rPr>
              <a:t>A  Red</a:t>
            </a:r>
          </a:p>
        </p:txBody>
      </p:sp>
      <p:sp>
        <p:nvSpPr>
          <p:cNvPr id="11" name="TextBox 10"/>
          <p:cNvSpPr txBox="1"/>
          <p:nvPr/>
        </p:nvSpPr>
        <p:spPr>
          <a:xfrm>
            <a:off x="914400" y="4160520"/>
            <a:ext cx="3657600" cy="457200"/>
          </a:xfrm>
          <a:prstGeom prst="rect">
            <a:avLst/>
          </a:prstGeom>
          <a:noFill/>
        </p:spPr>
        <p:txBody>
          <a:bodyPr wrap="square" anchor="t" lIns="0" rIns="0" tIns="0" bIns="0">
            <a:spAutoFit/>
          </a:bodyPr>
          <a:lstStyle/>
          <a:p>
            <a:pPr algn="l">
              <a:lnSpc>
                <a:spcPct val="95000"/>
              </a:lnSpc>
            </a:pPr>
            <a:r>
              <a:rPr sz="2600" b="1" i="0">
                <a:solidFill>
                  <a:srgbClr val="2E9E5B"/>
                </a:solidFill>
                <a:latin typeface="Calibri"/>
              </a:rPr>
              <a:t>B  Blue   ✓</a:t>
            </a:r>
          </a:p>
        </p:txBody>
      </p:sp>
      <p:sp>
        <p:nvSpPr>
          <p:cNvPr id="12" name="TextBox 11"/>
          <p:cNvSpPr txBox="1"/>
          <p:nvPr/>
        </p:nvSpPr>
        <p:spPr>
          <a:xfrm>
            <a:off x="914400" y="4617720"/>
            <a:ext cx="3657600" cy="457200"/>
          </a:xfrm>
          <a:prstGeom prst="rect">
            <a:avLst/>
          </a:prstGeom>
          <a:noFill/>
        </p:spPr>
        <p:txBody>
          <a:bodyPr wrap="square" anchor="t" lIns="0" rIns="0" tIns="0" bIns="0">
            <a:spAutoFit/>
          </a:bodyPr>
          <a:lstStyle/>
          <a:p>
            <a:pPr algn="l">
              <a:lnSpc>
                <a:spcPct val="95000"/>
              </a:lnSpc>
            </a:pPr>
            <a:r>
              <a:rPr sz="2600" b="1" i="0">
                <a:solidFill>
                  <a:srgbClr val="282D32"/>
                </a:solidFill>
                <a:latin typeface="Calibri"/>
              </a:rPr>
              <a:t>C  Yellow</a:t>
            </a:r>
          </a:p>
        </p:txBody>
      </p:sp>
      <p:sp>
        <p:nvSpPr>
          <p:cNvPr id="13" name="TextBox 12"/>
          <p:cNvSpPr txBox="1"/>
          <p:nvPr/>
        </p:nvSpPr>
        <p:spPr>
          <a:xfrm>
            <a:off x="914400" y="5074920"/>
            <a:ext cx="3657600" cy="457200"/>
          </a:xfrm>
          <a:prstGeom prst="rect">
            <a:avLst/>
          </a:prstGeom>
          <a:noFill/>
        </p:spPr>
        <p:txBody>
          <a:bodyPr wrap="square" anchor="t" lIns="0" rIns="0" tIns="0" bIns="0">
            <a:spAutoFit/>
          </a:bodyPr>
          <a:lstStyle/>
          <a:p>
            <a:pPr algn="l">
              <a:lnSpc>
                <a:spcPct val="95000"/>
              </a:lnSpc>
            </a:pPr>
            <a:r>
              <a:rPr sz="2600" b="1" i="0">
                <a:solidFill>
                  <a:srgbClr val="282D32"/>
                </a:solidFill>
                <a:latin typeface="Calibri"/>
              </a:rPr>
              <a:t>D  Green</a:t>
            </a:r>
          </a:p>
        </p:txBody>
      </p:sp>
      <p:sp>
        <p:nvSpPr>
          <p:cNvPr id="14" name="Rounded Rectangle 13"/>
          <p:cNvSpPr/>
          <p:nvPr/>
        </p:nvSpPr>
        <p:spPr>
          <a:xfrm>
            <a:off x="6199632" y="1828800"/>
            <a:ext cx="5440680" cy="3749039"/>
          </a:xfrm>
          <a:prstGeom prst="roundRect">
            <a:avLst>
              <a:gd name="adj" fmla="val 8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428232" y="2011680"/>
            <a:ext cx="1530705" cy="388620"/>
          </a:xfrm>
          <a:prstGeom prst="roundRect">
            <a:avLst>
              <a:gd name="adj" fmla="val 50000"/>
            </a:avLst>
          </a:prstGeom>
          <a:solidFill>
            <a:srgbClr val="E09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28232" y="2011680"/>
            <a:ext cx="1530705" cy="388620"/>
          </a:xfrm>
          <a:prstGeom prst="rect">
            <a:avLst/>
          </a:prstGeom>
          <a:noFill/>
        </p:spPr>
        <p:txBody>
          <a:bodyPr wrap="square" anchor="ctr" lIns="0" rIns="0" tIns="0" bIns="0">
            <a:spAutoFit/>
          </a:bodyPr>
          <a:lstStyle/>
          <a:p>
            <a:pPr algn="ctr">
              <a:lnSpc>
                <a:spcPct val="95000"/>
              </a:lnSpc>
            </a:pPr>
            <a:r>
              <a:rPr sz="1800" b="1" i="0">
                <a:solidFill>
                  <a:srgbClr val="1F3752"/>
                </a:solidFill>
                <a:latin typeface="Calibri"/>
              </a:rPr>
              <a:t>SCENARIO</a:t>
            </a:r>
          </a:p>
        </p:txBody>
      </p:sp>
      <p:sp>
        <p:nvSpPr>
          <p:cNvPr id="17" name="TextBox 16"/>
          <p:cNvSpPr txBox="1"/>
          <p:nvPr/>
        </p:nvSpPr>
        <p:spPr>
          <a:xfrm>
            <a:off x="6428232" y="2514600"/>
            <a:ext cx="5029200" cy="1463040"/>
          </a:xfrm>
          <a:prstGeom prst="rect">
            <a:avLst/>
          </a:prstGeom>
          <a:noFill/>
        </p:spPr>
        <p:txBody>
          <a:bodyPr wrap="square" anchor="t" lIns="0" rIns="0" tIns="0" bIns="0">
            <a:spAutoFit/>
          </a:bodyPr>
          <a:lstStyle/>
          <a:p>
            <a:pPr algn="l">
              <a:lnSpc>
                <a:spcPct val="95000"/>
              </a:lnSpc>
            </a:pPr>
            <a:r>
              <a:rPr sz="2700" b="1" i="0">
                <a:solidFill>
                  <a:srgbClr val="FFFFFF"/>
                </a:solidFill>
                <a:latin typeface="Calibri"/>
              </a:rPr>
              <a:t>A chemical has spilled near the workshop exit. What are your first 3 actions?</a:t>
            </a:r>
          </a:p>
        </p:txBody>
      </p:sp>
      <p:sp>
        <p:nvSpPr>
          <p:cNvPr id="18" name="TextBox 17"/>
          <p:cNvSpPr txBox="1"/>
          <p:nvPr/>
        </p:nvSpPr>
        <p:spPr>
          <a:xfrm>
            <a:off x="6428232" y="4023360"/>
            <a:ext cx="5029200" cy="457200"/>
          </a:xfrm>
          <a:prstGeom prst="rect">
            <a:avLst/>
          </a:prstGeom>
          <a:noFill/>
        </p:spPr>
        <p:txBody>
          <a:bodyPr wrap="square" anchor="t" lIns="0" rIns="0" tIns="0" bIns="0">
            <a:spAutoFit/>
          </a:bodyPr>
          <a:lstStyle/>
          <a:p>
            <a:pPr algn="l">
              <a:lnSpc>
                <a:spcPct val="95000"/>
              </a:lnSpc>
            </a:pPr>
            <a:r>
              <a:rPr sz="2400" b="0" i="0">
                <a:solidFill>
                  <a:srgbClr val="FFFFFF"/>
                </a:solidFill>
                <a:latin typeface="Calibri"/>
              </a:rPr>
              <a:t>1  Warn people, keep them away</a:t>
            </a:r>
          </a:p>
        </p:txBody>
      </p:sp>
      <p:sp>
        <p:nvSpPr>
          <p:cNvPr id="19" name="TextBox 18"/>
          <p:cNvSpPr txBox="1"/>
          <p:nvPr/>
        </p:nvSpPr>
        <p:spPr>
          <a:xfrm>
            <a:off x="6428232" y="4498848"/>
            <a:ext cx="5029200" cy="457200"/>
          </a:xfrm>
          <a:prstGeom prst="rect">
            <a:avLst/>
          </a:prstGeom>
          <a:noFill/>
        </p:spPr>
        <p:txBody>
          <a:bodyPr wrap="square" anchor="t" lIns="0" rIns="0" tIns="0" bIns="0">
            <a:spAutoFit/>
          </a:bodyPr>
          <a:lstStyle/>
          <a:p>
            <a:pPr algn="l">
              <a:lnSpc>
                <a:spcPct val="95000"/>
              </a:lnSpc>
            </a:pPr>
            <a:r>
              <a:rPr sz="2400" b="0" i="0">
                <a:solidFill>
                  <a:srgbClr val="FFFFFF"/>
                </a:solidFill>
                <a:latin typeface="Calibri"/>
              </a:rPr>
              <a:t>2  Tell the supervisor</a:t>
            </a:r>
          </a:p>
        </p:txBody>
      </p:sp>
      <p:sp>
        <p:nvSpPr>
          <p:cNvPr id="20" name="TextBox 19"/>
          <p:cNvSpPr txBox="1"/>
          <p:nvPr/>
        </p:nvSpPr>
        <p:spPr>
          <a:xfrm>
            <a:off x="6428232" y="4974336"/>
            <a:ext cx="5029200" cy="457200"/>
          </a:xfrm>
          <a:prstGeom prst="rect">
            <a:avLst/>
          </a:prstGeom>
          <a:noFill/>
        </p:spPr>
        <p:txBody>
          <a:bodyPr wrap="square" anchor="t" lIns="0" rIns="0" tIns="0" bIns="0">
            <a:spAutoFit/>
          </a:bodyPr>
          <a:lstStyle/>
          <a:p>
            <a:pPr algn="l">
              <a:lnSpc>
                <a:spcPct val="95000"/>
              </a:lnSpc>
            </a:pPr>
            <a:r>
              <a:rPr sz="2400" b="0" i="0">
                <a:solidFill>
                  <a:srgbClr val="FFFFFF"/>
                </a:solidFill>
                <a:latin typeface="Calibri"/>
              </a:rPr>
              <a:t>3  Check the safety data sheet</a:t>
            </a:r>
          </a:p>
        </p:txBody>
      </p:sp>
      <p:sp>
        <p:nvSpPr>
          <p:cNvPr id="21" name="Rounded Rectangle 20"/>
          <p:cNvSpPr/>
          <p:nvPr/>
        </p:nvSpPr>
        <p:spPr>
          <a:xfrm>
            <a:off x="548640" y="5806440"/>
            <a:ext cx="9762865" cy="77724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48640" y="5806440"/>
            <a:ext cx="9762865" cy="777240"/>
          </a:xfrm>
          <a:prstGeom prst="rect">
            <a:avLst/>
          </a:prstGeom>
          <a:noFill/>
        </p:spPr>
        <p:txBody>
          <a:bodyPr wrap="square" anchor="ctr" lIns="0" rIns="0" tIns="0" bIns="0">
            <a:spAutoFit/>
          </a:bodyPr>
          <a:lstStyle/>
          <a:p>
            <a:pPr algn="ctr">
              <a:lnSpc>
                <a:spcPct val="95000"/>
              </a:lnSpc>
            </a:pPr>
            <a:r>
              <a:rPr sz="3200" b="1" i="0">
                <a:solidFill>
                  <a:srgbClr val="FFFFFF"/>
                </a:solidFill>
                <a:latin typeface="Calibri"/>
              </a:rPr>
              <a:t>Check every answer before trainees see it.</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ACTIVITY 3 · TRAINERS</a:t>
            </a:r>
          </a:p>
        </p:txBody>
      </p:sp>
      <p:sp>
        <p:nvSpPr>
          <p:cNvPr id="3" name="TextBox 2"/>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16</a:t>
            </a:r>
          </a:p>
        </p:txBody>
      </p:sp>
      <p:sp>
        <p:nvSpPr>
          <p:cNvPr id="4" name="TextBox 3"/>
          <p:cNvSpPr txBox="1"/>
          <p:nvPr/>
        </p:nvSpPr>
        <p:spPr>
          <a:xfrm>
            <a:off x="548640" y="731520"/>
            <a:ext cx="11064240" cy="1005840"/>
          </a:xfrm>
          <a:prstGeom prst="rect">
            <a:avLst/>
          </a:prstGeom>
          <a:noFill/>
        </p:spPr>
        <p:txBody>
          <a:bodyPr wrap="square" anchor="t" lIns="0" rIns="0" tIns="0" bIns="0">
            <a:spAutoFit/>
          </a:bodyPr>
          <a:lstStyle/>
          <a:p>
            <a:pPr algn="l">
              <a:lnSpc>
                <a:spcPct val="88000"/>
              </a:lnSpc>
            </a:pPr>
            <a:r>
              <a:rPr sz="7200" b="1" i="0">
                <a:solidFill>
                  <a:srgbClr val="1F3752"/>
                </a:solidFill>
                <a:latin typeface="Calibri"/>
              </a:rPr>
              <a:t>Make your quiz</a:t>
            </a:r>
          </a:p>
        </p:txBody>
      </p:sp>
      <p:sp>
        <p:nvSpPr>
          <p:cNvPr id="5" name="Rounded Rectangle 4"/>
          <p:cNvSpPr/>
          <p:nvPr/>
        </p:nvSpPr>
        <p:spPr>
          <a:xfrm>
            <a:off x="9281160" y="228600"/>
            <a:ext cx="2377440" cy="96012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281160" y="228600"/>
            <a:ext cx="2377440" cy="960120"/>
          </a:xfrm>
          <a:prstGeom prst="rect">
            <a:avLst/>
          </a:prstGeom>
          <a:noFill/>
        </p:spPr>
        <p:txBody>
          <a:bodyPr wrap="square" anchor="ctr" lIns="0" rIns="0" tIns="0" bIns="0">
            <a:spAutoFit/>
          </a:bodyPr>
          <a:lstStyle/>
          <a:p>
            <a:pPr algn="ctr">
              <a:lnSpc>
                <a:spcPct val="95000"/>
              </a:lnSpc>
            </a:pPr>
            <a:r>
              <a:rPr sz="3000" b="1" i="0">
                <a:solidFill>
                  <a:srgbClr val="FFFFFF"/>
                </a:solidFill>
                <a:latin typeface="Calibri"/>
              </a:rPr>
              <a:t>⏱ </a:t>
            </a:r>
            <a:r>
              <a:rPr sz="4400" b="1" i="0">
                <a:solidFill>
                  <a:srgbClr val="FFFFFF"/>
                </a:solidFill>
                <a:latin typeface="Calibri"/>
              </a:rPr>
              <a:t>8 min</a:t>
            </a:r>
          </a:p>
        </p:txBody>
      </p:sp>
      <p:sp>
        <p:nvSpPr>
          <p:cNvPr id="7" name="Oval 6"/>
          <p:cNvSpPr/>
          <p:nvPr/>
        </p:nvSpPr>
        <p:spPr>
          <a:xfrm>
            <a:off x="548640" y="2057400"/>
            <a:ext cx="960120" cy="960120"/>
          </a:xfrm>
          <a:prstGeom prst="ellipse">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2057400"/>
            <a:ext cx="960120" cy="960120"/>
          </a:xfrm>
          <a:prstGeom prst="rect">
            <a:avLst/>
          </a:prstGeom>
          <a:noFill/>
        </p:spPr>
        <p:txBody>
          <a:bodyPr wrap="square" anchor="ctr" lIns="0" rIns="0" tIns="0" bIns="0">
            <a:spAutoFit/>
          </a:bodyPr>
          <a:lstStyle/>
          <a:p>
            <a:pPr algn="ctr">
              <a:lnSpc>
                <a:spcPct val="85000"/>
              </a:lnSpc>
            </a:pPr>
            <a:r>
              <a:rPr sz="4400" b="1" i="0">
                <a:solidFill>
                  <a:srgbClr val="FFFFFF"/>
                </a:solidFill>
                <a:latin typeface="Calibri"/>
              </a:rPr>
              <a:t>1</a:t>
            </a:r>
          </a:p>
        </p:txBody>
      </p:sp>
      <p:sp>
        <p:nvSpPr>
          <p:cNvPr id="9" name="TextBox 8"/>
          <p:cNvSpPr txBox="1"/>
          <p:nvPr/>
        </p:nvSpPr>
        <p:spPr>
          <a:xfrm>
            <a:off x="1783080" y="2057400"/>
            <a:ext cx="9784080" cy="960120"/>
          </a:xfrm>
          <a:prstGeom prst="rect">
            <a:avLst/>
          </a:prstGeom>
          <a:noFill/>
        </p:spPr>
        <p:txBody>
          <a:bodyPr wrap="square" anchor="ctr" lIns="0" rIns="0" tIns="0" bIns="0">
            <a:spAutoFit/>
          </a:bodyPr>
          <a:lstStyle/>
          <a:p>
            <a:pPr algn="l">
              <a:lnSpc>
                <a:spcPct val="95000"/>
              </a:lnSpc>
            </a:pPr>
            <a:r>
              <a:rPr sz="4000" b="1" i="0">
                <a:solidFill>
                  <a:srgbClr val="1F3752"/>
                </a:solidFill>
                <a:latin typeface="Calibri"/>
              </a:rPr>
              <a:t>Paste your lesson from Activity 2</a:t>
            </a:r>
          </a:p>
        </p:txBody>
      </p:sp>
      <p:sp>
        <p:nvSpPr>
          <p:cNvPr id="10" name="Oval 9"/>
          <p:cNvSpPr/>
          <p:nvPr/>
        </p:nvSpPr>
        <p:spPr>
          <a:xfrm>
            <a:off x="548640" y="3246120"/>
            <a:ext cx="960120" cy="960120"/>
          </a:xfrm>
          <a:prstGeom prst="ellipse">
            <a:avLst/>
          </a:prstGeom>
          <a:solidFill>
            <a:srgbClr val="0B67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48640" y="3246120"/>
            <a:ext cx="960120" cy="960120"/>
          </a:xfrm>
          <a:prstGeom prst="rect">
            <a:avLst/>
          </a:prstGeom>
          <a:noFill/>
        </p:spPr>
        <p:txBody>
          <a:bodyPr wrap="square" anchor="ctr" lIns="0" rIns="0" tIns="0" bIns="0">
            <a:spAutoFit/>
          </a:bodyPr>
          <a:lstStyle/>
          <a:p>
            <a:pPr algn="ctr">
              <a:lnSpc>
                <a:spcPct val="85000"/>
              </a:lnSpc>
            </a:pPr>
            <a:r>
              <a:rPr sz="4400" b="1" i="0">
                <a:solidFill>
                  <a:srgbClr val="FFFFFF"/>
                </a:solidFill>
                <a:latin typeface="Calibri"/>
              </a:rPr>
              <a:t>2</a:t>
            </a:r>
          </a:p>
        </p:txBody>
      </p:sp>
      <p:sp>
        <p:nvSpPr>
          <p:cNvPr id="12" name="TextBox 11"/>
          <p:cNvSpPr txBox="1"/>
          <p:nvPr/>
        </p:nvSpPr>
        <p:spPr>
          <a:xfrm>
            <a:off x="1783080" y="3246120"/>
            <a:ext cx="9784080" cy="960120"/>
          </a:xfrm>
          <a:prstGeom prst="rect">
            <a:avLst/>
          </a:prstGeom>
          <a:noFill/>
        </p:spPr>
        <p:txBody>
          <a:bodyPr wrap="square" anchor="ctr" lIns="0" rIns="0" tIns="0" bIns="0">
            <a:spAutoFit/>
          </a:bodyPr>
          <a:lstStyle/>
          <a:p>
            <a:pPr algn="l">
              <a:lnSpc>
                <a:spcPct val="95000"/>
              </a:lnSpc>
            </a:pPr>
            <a:r>
              <a:rPr sz="4000" b="1" i="0">
                <a:solidFill>
                  <a:srgbClr val="1F3752"/>
                </a:solidFill>
                <a:latin typeface="Calibri"/>
              </a:rPr>
              <a:t>Ask for 2 + 2 + 1 questions</a:t>
            </a:r>
          </a:p>
        </p:txBody>
      </p:sp>
      <p:sp>
        <p:nvSpPr>
          <p:cNvPr id="13" name="Oval 12"/>
          <p:cNvSpPr/>
          <p:nvPr/>
        </p:nvSpPr>
        <p:spPr>
          <a:xfrm>
            <a:off x="548640" y="4434840"/>
            <a:ext cx="960120" cy="960120"/>
          </a:xfrm>
          <a:prstGeom prst="ellipse">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48640" y="4434840"/>
            <a:ext cx="960120" cy="960120"/>
          </a:xfrm>
          <a:prstGeom prst="rect">
            <a:avLst/>
          </a:prstGeom>
          <a:noFill/>
        </p:spPr>
        <p:txBody>
          <a:bodyPr wrap="square" anchor="ctr" lIns="0" rIns="0" tIns="0" bIns="0">
            <a:spAutoFit/>
          </a:bodyPr>
          <a:lstStyle/>
          <a:p>
            <a:pPr algn="ctr">
              <a:lnSpc>
                <a:spcPct val="85000"/>
              </a:lnSpc>
            </a:pPr>
            <a:r>
              <a:rPr sz="4400" b="1" i="0">
                <a:solidFill>
                  <a:srgbClr val="FFFFFF"/>
                </a:solidFill>
                <a:latin typeface="Calibri"/>
              </a:rPr>
              <a:t>3</a:t>
            </a:r>
          </a:p>
        </p:txBody>
      </p:sp>
      <p:sp>
        <p:nvSpPr>
          <p:cNvPr id="15" name="TextBox 14"/>
          <p:cNvSpPr txBox="1"/>
          <p:nvPr/>
        </p:nvSpPr>
        <p:spPr>
          <a:xfrm>
            <a:off x="1783080" y="4434840"/>
            <a:ext cx="9784080" cy="960120"/>
          </a:xfrm>
          <a:prstGeom prst="rect">
            <a:avLst/>
          </a:prstGeom>
          <a:noFill/>
        </p:spPr>
        <p:txBody>
          <a:bodyPr wrap="square" anchor="ctr" lIns="0" rIns="0" tIns="0" bIns="0">
            <a:spAutoFit/>
          </a:bodyPr>
          <a:lstStyle/>
          <a:p>
            <a:pPr algn="l">
              <a:lnSpc>
                <a:spcPct val="95000"/>
              </a:lnSpc>
            </a:pPr>
            <a:r>
              <a:rPr sz="4000" b="1" i="0">
                <a:solidFill>
                  <a:srgbClr val="1F3752"/>
                </a:solidFill>
                <a:latin typeface="Calibri"/>
              </a:rPr>
              <a:t>Ask for answers with reasons</a:t>
            </a:r>
          </a:p>
        </p:txBody>
      </p:sp>
      <p:sp>
        <p:nvSpPr>
          <p:cNvPr id="16" name="Rounded Rectangle 15"/>
          <p:cNvSpPr/>
          <p:nvPr/>
        </p:nvSpPr>
        <p:spPr>
          <a:xfrm>
            <a:off x="548640" y="5806440"/>
            <a:ext cx="8525134" cy="77724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48640" y="5806440"/>
            <a:ext cx="8525134" cy="777240"/>
          </a:xfrm>
          <a:prstGeom prst="rect">
            <a:avLst/>
          </a:prstGeom>
          <a:noFill/>
        </p:spPr>
        <p:txBody>
          <a:bodyPr wrap="square" anchor="ctr" lIns="0" rIns="0" tIns="0" bIns="0">
            <a:spAutoFit/>
          </a:bodyPr>
          <a:lstStyle/>
          <a:p>
            <a:pPr algn="ctr">
              <a:lnSpc>
                <a:spcPct val="95000"/>
              </a:lnSpc>
            </a:pPr>
            <a:r>
              <a:rPr sz="3400" b="1" i="0">
                <a:solidFill>
                  <a:srgbClr val="FFFFFF"/>
                </a:solidFill>
                <a:latin typeface="Calibri"/>
              </a:rPr>
              <a:t>Output: a quiz with an answer key.</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EDE5D7"/>
        </a:solidFill>
        <a:effectLst/>
      </p:bgPr>
    </p:bg>
    <p:spTree>
      <p:nvGrpSpPr>
        <p:cNvPr id="1" name=""/>
        <p:cNvGrpSpPr/>
        <p:nvPr/>
      </p:nvGrpSpPr>
      <p:grpSpPr/>
      <p:pic>
        <p:nvPicPr>
          <p:cNvPr id="2" name="Picture 1" descr="mountain.jpg"/>
          <p:cNvPicPr>
            <a:picLocks noChangeAspect="1"/>
          </p:cNvPicPr>
          <p:nvPr/>
        </p:nvPicPr>
        <p:blipFill>
          <a:blip r:embed="rId2"/>
          <a:stretch>
            <a:fillRect/>
          </a:stretch>
        </p:blipFill>
        <p:spPr>
          <a:xfrm>
            <a:off x="782969" y="1874519"/>
            <a:ext cx="10625756" cy="4983480"/>
          </a:xfrm>
          <a:prstGeom prst="rect">
            <a:avLst/>
          </a:prstGeom>
        </p:spPr>
      </p:pic>
      <p:sp>
        <p:nvSpPr>
          <p:cNvPr id="3" name="TextBox 2"/>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DIFFERENTIATE</a:t>
            </a:r>
          </a:p>
        </p:txBody>
      </p:sp>
      <p:sp>
        <p:nvSpPr>
          <p:cNvPr id="4" name="TextBox 3"/>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17</a:t>
            </a:r>
          </a:p>
        </p:txBody>
      </p:sp>
      <p:sp>
        <p:nvSpPr>
          <p:cNvPr id="5" name="TextBox 4"/>
          <p:cNvSpPr txBox="1"/>
          <p:nvPr/>
        </p:nvSpPr>
        <p:spPr>
          <a:xfrm>
            <a:off x="548640" y="685800"/>
            <a:ext cx="11064240" cy="1188720"/>
          </a:xfrm>
          <a:prstGeom prst="rect">
            <a:avLst/>
          </a:prstGeom>
          <a:noFill/>
        </p:spPr>
        <p:txBody>
          <a:bodyPr wrap="square" anchor="t" lIns="0" rIns="0" tIns="0" bIns="0">
            <a:spAutoFit/>
          </a:bodyPr>
          <a:lstStyle/>
          <a:p>
            <a:pPr algn="l">
              <a:lnSpc>
                <a:spcPct val="88000"/>
              </a:lnSpc>
            </a:pPr>
            <a:r>
              <a:rPr sz="7200" b="1" i="0">
                <a:solidFill>
                  <a:srgbClr val="1F3752"/>
                </a:solidFill>
                <a:latin typeface="Calibri"/>
              </a:rPr>
              <a:t>Same goal. Three paths.</a:t>
            </a:r>
          </a:p>
        </p:txBody>
      </p:sp>
      <p:sp>
        <p:nvSpPr>
          <p:cNvPr id="6" name="Rounded Rectangle 5"/>
          <p:cNvSpPr/>
          <p:nvPr/>
        </p:nvSpPr>
        <p:spPr>
          <a:xfrm>
            <a:off x="548640" y="5806440"/>
            <a:ext cx="11091672" cy="777240"/>
          </a:xfrm>
          <a:prstGeom prst="roundRect">
            <a:avLst>
              <a:gd name="adj" fmla="val 50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5806440"/>
            <a:ext cx="11091672" cy="777240"/>
          </a:xfrm>
          <a:prstGeom prst="rect">
            <a:avLst/>
          </a:prstGeom>
          <a:noFill/>
        </p:spPr>
        <p:txBody>
          <a:bodyPr wrap="square" anchor="ctr" lIns="0" rIns="0" tIns="0" bIns="0">
            <a:spAutoFit/>
          </a:bodyPr>
          <a:lstStyle/>
          <a:p>
            <a:pPr algn="ctr">
              <a:lnSpc>
                <a:spcPct val="95000"/>
              </a:lnSpc>
            </a:pPr>
            <a:r>
              <a:rPr sz="3600" b="1" i="0">
                <a:solidFill>
                  <a:srgbClr val="FFFFFF"/>
                </a:solidFill>
                <a:latin typeface="Calibri"/>
              </a:rPr>
              <a:t>Every trainee reaches the flag. The route is different.</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DIFFERENTIATE · REAL LNA EXAMPLE: ELECTRICAL TECHNICIAN</a:t>
            </a:r>
          </a:p>
        </p:txBody>
      </p:sp>
      <p:sp>
        <p:nvSpPr>
          <p:cNvPr id="3" name="TextBox 2"/>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18</a:t>
            </a:r>
          </a:p>
        </p:txBody>
      </p:sp>
      <p:sp>
        <p:nvSpPr>
          <p:cNvPr id="4" name="TextBox 3"/>
          <p:cNvSpPr txBox="1"/>
          <p:nvPr/>
        </p:nvSpPr>
        <p:spPr>
          <a:xfrm>
            <a:off x="548640" y="731520"/>
            <a:ext cx="11064240" cy="1005840"/>
          </a:xfrm>
          <a:prstGeom prst="rect">
            <a:avLst/>
          </a:prstGeom>
          <a:noFill/>
        </p:spPr>
        <p:txBody>
          <a:bodyPr wrap="square" anchor="t" lIns="0" rIns="0" tIns="0" bIns="0">
            <a:spAutoFit/>
          </a:bodyPr>
          <a:lstStyle/>
          <a:p>
            <a:pPr algn="l">
              <a:lnSpc>
                <a:spcPct val="88000"/>
              </a:lnSpc>
            </a:pPr>
            <a:r>
              <a:rPr sz="5600" b="1" i="0">
                <a:solidFill>
                  <a:srgbClr val="1F3752"/>
                </a:solidFill>
                <a:latin typeface="Calibri"/>
              </a:rPr>
              <a:t>One goal, three levels</a:t>
            </a:r>
          </a:p>
        </p:txBody>
      </p:sp>
      <p:sp>
        <p:nvSpPr>
          <p:cNvPr id="5" name="Rounded Rectangle 4"/>
          <p:cNvSpPr/>
          <p:nvPr/>
        </p:nvSpPr>
        <p:spPr>
          <a:xfrm>
            <a:off x="548640" y="1600200"/>
            <a:ext cx="8992209" cy="518160"/>
          </a:xfrm>
          <a:prstGeom prst="roundRect">
            <a:avLst>
              <a:gd name="adj" fmla="val 50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1600200"/>
            <a:ext cx="8992209" cy="518160"/>
          </a:xfrm>
          <a:prstGeom prst="rect">
            <a:avLst/>
          </a:prstGeom>
          <a:noFill/>
        </p:spPr>
        <p:txBody>
          <a:bodyPr wrap="square" anchor="ctr" lIns="0" rIns="0" tIns="0" bIns="0">
            <a:spAutoFit/>
          </a:bodyPr>
          <a:lstStyle/>
          <a:p>
            <a:pPr algn="ctr">
              <a:lnSpc>
                <a:spcPct val="95000"/>
              </a:lnSpc>
            </a:pPr>
            <a:r>
              <a:rPr sz="2400" b="1" i="0">
                <a:solidFill>
                  <a:srgbClr val="FFFFFF"/>
                </a:solidFill>
                <a:latin typeface="Calibri"/>
              </a:rPr>
              <a:t>GOAL: measure voltage safely with a multimeter</a:t>
            </a:r>
          </a:p>
        </p:txBody>
      </p:sp>
      <p:pic>
        <p:nvPicPr>
          <p:cNvPr id="7" name="Picture 6" descr="multimeter_s.jpg"/>
          <p:cNvPicPr>
            <a:picLocks noChangeAspect="1"/>
          </p:cNvPicPr>
          <p:nvPr/>
        </p:nvPicPr>
        <p:blipFill>
          <a:blip r:embed="rId2"/>
          <a:stretch>
            <a:fillRect/>
          </a:stretch>
        </p:blipFill>
        <p:spPr>
          <a:xfrm>
            <a:off x="9509760" y="137160"/>
            <a:ext cx="2377440" cy="1220815"/>
          </a:xfrm>
          <a:prstGeom prst="rect">
            <a:avLst/>
          </a:prstGeom>
        </p:spPr>
      </p:pic>
      <p:sp>
        <p:nvSpPr>
          <p:cNvPr id="8" name="Rounded Rectangle 7"/>
          <p:cNvSpPr/>
          <p:nvPr/>
        </p:nvSpPr>
        <p:spPr>
          <a:xfrm>
            <a:off x="548640" y="3794759"/>
            <a:ext cx="3566160" cy="2606039"/>
          </a:xfrm>
          <a:prstGeom prst="roundRect">
            <a:avLst>
              <a:gd name="adj" fmla="val 6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3977639"/>
            <a:ext cx="3108960" cy="548640"/>
          </a:xfrm>
          <a:prstGeom prst="rect">
            <a:avLst/>
          </a:prstGeom>
          <a:noFill/>
        </p:spPr>
        <p:txBody>
          <a:bodyPr wrap="square" anchor="t" lIns="0" rIns="0" tIns="0" bIns="0">
            <a:spAutoFit/>
          </a:bodyPr>
          <a:lstStyle/>
          <a:p>
            <a:pPr algn="l">
              <a:lnSpc>
                <a:spcPct val="95000"/>
              </a:lnSpc>
            </a:pPr>
            <a:r>
              <a:rPr sz="2800" b="1" i="0">
                <a:solidFill>
                  <a:srgbClr val="FFFFFF"/>
                </a:solidFill>
                <a:latin typeface="Calibri"/>
              </a:rPr>
              <a:t>BEGINNER</a:t>
            </a:r>
          </a:p>
        </p:txBody>
      </p:sp>
      <p:sp>
        <p:nvSpPr>
          <p:cNvPr id="10" name="TextBox 9"/>
          <p:cNvSpPr txBox="1"/>
          <p:nvPr/>
        </p:nvSpPr>
        <p:spPr>
          <a:xfrm>
            <a:off x="777240" y="4571999"/>
            <a:ext cx="3154680" cy="1737360"/>
          </a:xfrm>
          <a:prstGeom prst="rect">
            <a:avLst/>
          </a:prstGeom>
          <a:noFill/>
        </p:spPr>
        <p:txBody>
          <a:bodyPr wrap="square" anchor="t" lIns="0" rIns="0" tIns="0" bIns="0">
            <a:spAutoFit/>
          </a:bodyPr>
          <a:lstStyle/>
          <a:p>
            <a:pPr algn="l">
              <a:lnSpc>
                <a:spcPct val="100000"/>
              </a:lnSpc>
            </a:pPr>
            <a:r>
              <a:rPr sz="2500" b="0" i="0">
                <a:solidFill>
                  <a:srgbClr val="FFFFFF"/>
                </a:solidFill>
                <a:latin typeface="Calibri"/>
              </a:rPr>
              <a:t>Label the parts of a multimeter on a photo</a:t>
            </a:r>
          </a:p>
        </p:txBody>
      </p:sp>
      <p:sp>
        <p:nvSpPr>
          <p:cNvPr id="11" name="Rounded Rectangle 10"/>
          <p:cNvSpPr/>
          <p:nvPr/>
        </p:nvSpPr>
        <p:spPr>
          <a:xfrm>
            <a:off x="4297679" y="3017520"/>
            <a:ext cx="3566160" cy="3383280"/>
          </a:xfrm>
          <a:prstGeom prst="roundRect">
            <a:avLst>
              <a:gd name="adj" fmla="val 6000"/>
            </a:avLst>
          </a:prstGeom>
          <a:solidFill>
            <a:srgbClr val="0B67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26279" y="3200400"/>
            <a:ext cx="3108960" cy="548640"/>
          </a:xfrm>
          <a:prstGeom prst="rect">
            <a:avLst/>
          </a:prstGeom>
          <a:noFill/>
        </p:spPr>
        <p:txBody>
          <a:bodyPr wrap="square" anchor="t" lIns="0" rIns="0" tIns="0" bIns="0">
            <a:spAutoFit/>
          </a:bodyPr>
          <a:lstStyle/>
          <a:p>
            <a:pPr algn="l">
              <a:lnSpc>
                <a:spcPct val="95000"/>
              </a:lnSpc>
            </a:pPr>
            <a:r>
              <a:rPr sz="2800" b="1" i="0">
                <a:solidFill>
                  <a:srgbClr val="FFFFFF"/>
                </a:solidFill>
                <a:latin typeface="Calibri"/>
              </a:rPr>
              <a:t>MIDDLE</a:t>
            </a:r>
          </a:p>
        </p:txBody>
      </p:sp>
      <p:sp>
        <p:nvSpPr>
          <p:cNvPr id="13" name="TextBox 12"/>
          <p:cNvSpPr txBox="1"/>
          <p:nvPr/>
        </p:nvSpPr>
        <p:spPr>
          <a:xfrm>
            <a:off x="4526279" y="3794759"/>
            <a:ext cx="3154680" cy="2514600"/>
          </a:xfrm>
          <a:prstGeom prst="rect">
            <a:avLst/>
          </a:prstGeom>
          <a:noFill/>
        </p:spPr>
        <p:txBody>
          <a:bodyPr wrap="square" anchor="t" lIns="0" rIns="0" tIns="0" bIns="0">
            <a:spAutoFit/>
          </a:bodyPr>
          <a:lstStyle/>
          <a:p>
            <a:pPr algn="l">
              <a:lnSpc>
                <a:spcPct val="100000"/>
              </a:lnSpc>
            </a:pPr>
            <a:r>
              <a:rPr sz="2500" b="0" i="0">
                <a:solidFill>
                  <a:srgbClr val="FFFFFF"/>
                </a:solidFill>
                <a:latin typeface="Calibri"/>
              </a:rPr>
              <a:t>Measure 3 practice circuits in pairs. Record the readings</a:t>
            </a:r>
          </a:p>
        </p:txBody>
      </p:sp>
      <p:sp>
        <p:nvSpPr>
          <p:cNvPr id="14" name="Rounded Rectangle 13"/>
          <p:cNvSpPr/>
          <p:nvPr/>
        </p:nvSpPr>
        <p:spPr>
          <a:xfrm>
            <a:off x="8046719" y="2240280"/>
            <a:ext cx="3566160" cy="4160520"/>
          </a:xfrm>
          <a:prstGeom prst="roundRect">
            <a:avLst>
              <a:gd name="adj" fmla="val 6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75319" y="2423160"/>
            <a:ext cx="3108960" cy="548640"/>
          </a:xfrm>
          <a:prstGeom prst="rect">
            <a:avLst/>
          </a:prstGeom>
          <a:noFill/>
        </p:spPr>
        <p:txBody>
          <a:bodyPr wrap="square" anchor="t" lIns="0" rIns="0" tIns="0" bIns="0">
            <a:spAutoFit/>
          </a:bodyPr>
          <a:lstStyle/>
          <a:p>
            <a:pPr algn="l">
              <a:lnSpc>
                <a:spcPct val="95000"/>
              </a:lnSpc>
            </a:pPr>
            <a:r>
              <a:rPr sz="2800" b="1" i="0">
                <a:solidFill>
                  <a:srgbClr val="FFFFFF"/>
                </a:solidFill>
                <a:latin typeface="Calibri"/>
              </a:rPr>
              <a:t>ADVANCED</a:t>
            </a:r>
          </a:p>
        </p:txBody>
      </p:sp>
      <p:sp>
        <p:nvSpPr>
          <p:cNvPr id="16" name="TextBox 15"/>
          <p:cNvSpPr txBox="1"/>
          <p:nvPr/>
        </p:nvSpPr>
        <p:spPr>
          <a:xfrm>
            <a:off x="8275319" y="3017520"/>
            <a:ext cx="3154680" cy="3291840"/>
          </a:xfrm>
          <a:prstGeom prst="rect">
            <a:avLst/>
          </a:prstGeom>
          <a:noFill/>
        </p:spPr>
        <p:txBody>
          <a:bodyPr wrap="square" anchor="t" lIns="0" rIns="0" tIns="0" bIns="0">
            <a:spAutoFit/>
          </a:bodyPr>
          <a:lstStyle/>
          <a:p>
            <a:pPr algn="l">
              <a:lnSpc>
                <a:spcPct val="100000"/>
              </a:lnSpc>
            </a:pPr>
            <a:r>
              <a:rPr sz="2500" b="0" i="0">
                <a:solidFill>
                  <a:srgbClr val="FFFFFF"/>
                </a:solidFill>
                <a:latin typeface="Calibri"/>
              </a:rPr>
              <a:t>Find the fault in a circuit. Write a 5-line report</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ACTIVITY 4 · TRAINERS</a:t>
            </a:r>
          </a:p>
        </p:txBody>
      </p:sp>
      <p:sp>
        <p:nvSpPr>
          <p:cNvPr id="3" name="TextBox 2"/>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19</a:t>
            </a:r>
          </a:p>
        </p:txBody>
      </p:sp>
      <p:sp>
        <p:nvSpPr>
          <p:cNvPr id="4" name="TextBox 3"/>
          <p:cNvSpPr txBox="1"/>
          <p:nvPr/>
        </p:nvSpPr>
        <p:spPr>
          <a:xfrm>
            <a:off x="548640" y="731520"/>
            <a:ext cx="11064240" cy="1005840"/>
          </a:xfrm>
          <a:prstGeom prst="rect">
            <a:avLst/>
          </a:prstGeom>
          <a:noFill/>
        </p:spPr>
        <p:txBody>
          <a:bodyPr wrap="square" anchor="t" lIns="0" rIns="0" tIns="0" bIns="0">
            <a:spAutoFit/>
          </a:bodyPr>
          <a:lstStyle/>
          <a:p>
            <a:pPr algn="l">
              <a:lnSpc>
                <a:spcPct val="88000"/>
              </a:lnSpc>
            </a:pPr>
            <a:r>
              <a:rPr sz="7200" b="1" i="0">
                <a:solidFill>
                  <a:srgbClr val="1F3752"/>
                </a:solidFill>
                <a:latin typeface="Calibri"/>
              </a:rPr>
              <a:t>Three levels, one goal</a:t>
            </a:r>
          </a:p>
        </p:txBody>
      </p:sp>
      <p:sp>
        <p:nvSpPr>
          <p:cNvPr id="5" name="Rounded Rectangle 4"/>
          <p:cNvSpPr/>
          <p:nvPr/>
        </p:nvSpPr>
        <p:spPr>
          <a:xfrm>
            <a:off x="9281160" y="228600"/>
            <a:ext cx="2377440" cy="96012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281160" y="228600"/>
            <a:ext cx="2377440" cy="960120"/>
          </a:xfrm>
          <a:prstGeom prst="rect">
            <a:avLst/>
          </a:prstGeom>
          <a:noFill/>
        </p:spPr>
        <p:txBody>
          <a:bodyPr wrap="square" anchor="ctr" lIns="0" rIns="0" tIns="0" bIns="0">
            <a:spAutoFit/>
          </a:bodyPr>
          <a:lstStyle/>
          <a:p>
            <a:pPr algn="ctr">
              <a:lnSpc>
                <a:spcPct val="95000"/>
              </a:lnSpc>
            </a:pPr>
            <a:r>
              <a:rPr sz="3000" b="1" i="0">
                <a:solidFill>
                  <a:srgbClr val="FFFFFF"/>
                </a:solidFill>
                <a:latin typeface="Calibri"/>
              </a:rPr>
              <a:t>⏱ </a:t>
            </a:r>
            <a:r>
              <a:rPr sz="4400" b="1" i="0">
                <a:solidFill>
                  <a:srgbClr val="FFFFFF"/>
                </a:solidFill>
                <a:latin typeface="Calibri"/>
              </a:rPr>
              <a:t>8 min</a:t>
            </a:r>
          </a:p>
        </p:txBody>
      </p:sp>
      <p:sp>
        <p:nvSpPr>
          <p:cNvPr id="7" name="Oval 6"/>
          <p:cNvSpPr/>
          <p:nvPr/>
        </p:nvSpPr>
        <p:spPr>
          <a:xfrm>
            <a:off x="548640" y="2057400"/>
            <a:ext cx="960120" cy="960120"/>
          </a:xfrm>
          <a:prstGeom prst="ellipse">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2057400"/>
            <a:ext cx="960120" cy="960120"/>
          </a:xfrm>
          <a:prstGeom prst="rect">
            <a:avLst/>
          </a:prstGeom>
          <a:noFill/>
        </p:spPr>
        <p:txBody>
          <a:bodyPr wrap="square" anchor="ctr" lIns="0" rIns="0" tIns="0" bIns="0">
            <a:spAutoFit/>
          </a:bodyPr>
          <a:lstStyle/>
          <a:p>
            <a:pPr algn="ctr">
              <a:lnSpc>
                <a:spcPct val="85000"/>
              </a:lnSpc>
            </a:pPr>
            <a:r>
              <a:rPr sz="4400" b="1" i="0">
                <a:solidFill>
                  <a:srgbClr val="FFFFFF"/>
                </a:solidFill>
                <a:latin typeface="Calibri"/>
              </a:rPr>
              <a:t>1</a:t>
            </a:r>
          </a:p>
        </p:txBody>
      </p:sp>
      <p:sp>
        <p:nvSpPr>
          <p:cNvPr id="9" name="TextBox 8"/>
          <p:cNvSpPr txBox="1"/>
          <p:nvPr/>
        </p:nvSpPr>
        <p:spPr>
          <a:xfrm>
            <a:off x="1783080" y="2057400"/>
            <a:ext cx="9784080" cy="960120"/>
          </a:xfrm>
          <a:prstGeom prst="rect">
            <a:avLst/>
          </a:prstGeom>
          <a:noFill/>
        </p:spPr>
        <p:txBody>
          <a:bodyPr wrap="square" anchor="ctr" lIns="0" rIns="0" tIns="0" bIns="0">
            <a:spAutoFit/>
          </a:bodyPr>
          <a:lstStyle/>
          <a:p>
            <a:pPr algn="l">
              <a:lnSpc>
                <a:spcPct val="95000"/>
              </a:lnSpc>
            </a:pPr>
            <a:r>
              <a:rPr sz="4000" b="1" i="0">
                <a:solidFill>
                  <a:srgbClr val="1F3752"/>
                </a:solidFill>
                <a:latin typeface="Calibri"/>
              </a:rPr>
              <a:t>Pick one goal from your lesson</a:t>
            </a:r>
          </a:p>
        </p:txBody>
      </p:sp>
      <p:sp>
        <p:nvSpPr>
          <p:cNvPr id="10" name="Oval 9"/>
          <p:cNvSpPr/>
          <p:nvPr/>
        </p:nvSpPr>
        <p:spPr>
          <a:xfrm>
            <a:off x="548640" y="3246120"/>
            <a:ext cx="960120" cy="960120"/>
          </a:xfrm>
          <a:prstGeom prst="ellipse">
            <a:avLst/>
          </a:prstGeom>
          <a:solidFill>
            <a:srgbClr val="0B67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48640" y="3246120"/>
            <a:ext cx="960120" cy="960120"/>
          </a:xfrm>
          <a:prstGeom prst="rect">
            <a:avLst/>
          </a:prstGeom>
          <a:noFill/>
        </p:spPr>
        <p:txBody>
          <a:bodyPr wrap="square" anchor="ctr" lIns="0" rIns="0" tIns="0" bIns="0">
            <a:spAutoFit/>
          </a:bodyPr>
          <a:lstStyle/>
          <a:p>
            <a:pPr algn="ctr">
              <a:lnSpc>
                <a:spcPct val="85000"/>
              </a:lnSpc>
            </a:pPr>
            <a:r>
              <a:rPr sz="4400" b="1" i="0">
                <a:solidFill>
                  <a:srgbClr val="FFFFFF"/>
                </a:solidFill>
                <a:latin typeface="Calibri"/>
              </a:rPr>
              <a:t>2</a:t>
            </a:r>
          </a:p>
        </p:txBody>
      </p:sp>
      <p:sp>
        <p:nvSpPr>
          <p:cNvPr id="12" name="TextBox 11"/>
          <p:cNvSpPr txBox="1"/>
          <p:nvPr/>
        </p:nvSpPr>
        <p:spPr>
          <a:xfrm>
            <a:off x="1783080" y="3246120"/>
            <a:ext cx="9784080" cy="960120"/>
          </a:xfrm>
          <a:prstGeom prst="rect">
            <a:avLst/>
          </a:prstGeom>
          <a:noFill/>
        </p:spPr>
        <p:txBody>
          <a:bodyPr wrap="square" anchor="ctr" lIns="0" rIns="0" tIns="0" bIns="0">
            <a:spAutoFit/>
          </a:bodyPr>
          <a:lstStyle/>
          <a:p>
            <a:pPr algn="l">
              <a:lnSpc>
                <a:spcPct val="95000"/>
              </a:lnSpc>
            </a:pPr>
            <a:r>
              <a:rPr sz="4000" b="1" i="0">
                <a:solidFill>
                  <a:srgbClr val="1F3752"/>
                </a:solidFill>
                <a:latin typeface="Calibri"/>
              </a:rPr>
              <a:t>Ask for beginner, middle, advanced</a:t>
            </a:r>
          </a:p>
        </p:txBody>
      </p:sp>
      <p:sp>
        <p:nvSpPr>
          <p:cNvPr id="13" name="Oval 12"/>
          <p:cNvSpPr/>
          <p:nvPr/>
        </p:nvSpPr>
        <p:spPr>
          <a:xfrm>
            <a:off x="548640" y="4434840"/>
            <a:ext cx="960120" cy="960120"/>
          </a:xfrm>
          <a:prstGeom prst="ellipse">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48640" y="4434840"/>
            <a:ext cx="960120" cy="960120"/>
          </a:xfrm>
          <a:prstGeom prst="rect">
            <a:avLst/>
          </a:prstGeom>
          <a:noFill/>
        </p:spPr>
        <p:txBody>
          <a:bodyPr wrap="square" anchor="ctr" lIns="0" rIns="0" tIns="0" bIns="0">
            <a:spAutoFit/>
          </a:bodyPr>
          <a:lstStyle/>
          <a:p>
            <a:pPr algn="ctr">
              <a:lnSpc>
                <a:spcPct val="85000"/>
              </a:lnSpc>
            </a:pPr>
            <a:r>
              <a:rPr sz="4400" b="1" i="0">
                <a:solidFill>
                  <a:srgbClr val="FFFFFF"/>
                </a:solidFill>
                <a:latin typeface="Calibri"/>
              </a:rPr>
              <a:t>3</a:t>
            </a:r>
          </a:p>
        </p:txBody>
      </p:sp>
      <p:sp>
        <p:nvSpPr>
          <p:cNvPr id="15" name="TextBox 14"/>
          <p:cNvSpPr txBox="1"/>
          <p:nvPr/>
        </p:nvSpPr>
        <p:spPr>
          <a:xfrm>
            <a:off x="1783080" y="4434840"/>
            <a:ext cx="9784080" cy="960120"/>
          </a:xfrm>
          <a:prstGeom prst="rect">
            <a:avLst/>
          </a:prstGeom>
          <a:noFill/>
        </p:spPr>
        <p:txBody>
          <a:bodyPr wrap="square" anchor="ctr" lIns="0" rIns="0" tIns="0" bIns="0">
            <a:spAutoFit/>
          </a:bodyPr>
          <a:lstStyle/>
          <a:p>
            <a:pPr algn="l">
              <a:lnSpc>
                <a:spcPct val="95000"/>
              </a:lnSpc>
            </a:pPr>
            <a:r>
              <a:rPr sz="4000" b="1" i="0">
                <a:solidFill>
                  <a:srgbClr val="1F3752"/>
                </a:solidFill>
                <a:latin typeface="Calibri"/>
              </a:rPr>
              <a:t>Check all 3 reach the same goal</a:t>
            </a:r>
          </a:p>
        </p:txBody>
      </p:sp>
      <p:sp>
        <p:nvSpPr>
          <p:cNvPr id="16" name="Rounded Rectangle 15"/>
          <p:cNvSpPr/>
          <p:nvPr/>
        </p:nvSpPr>
        <p:spPr>
          <a:xfrm>
            <a:off x="548640" y="5806440"/>
            <a:ext cx="9420514" cy="77724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48640" y="5806440"/>
            <a:ext cx="9420514" cy="777240"/>
          </a:xfrm>
          <a:prstGeom prst="rect">
            <a:avLst/>
          </a:prstGeom>
          <a:noFill/>
        </p:spPr>
        <p:txBody>
          <a:bodyPr wrap="square" anchor="ctr" lIns="0" rIns="0" tIns="0" bIns="0">
            <a:spAutoFit/>
          </a:bodyPr>
          <a:lstStyle/>
          <a:p>
            <a:pPr algn="ctr">
              <a:lnSpc>
                <a:spcPct val="95000"/>
              </a:lnSpc>
            </a:pPr>
            <a:r>
              <a:rPr sz="3400" b="1" i="0">
                <a:solidFill>
                  <a:srgbClr val="FFFFFF"/>
                </a:solidFill>
                <a:latin typeface="Calibri"/>
              </a:rPr>
              <a:t>Output: three activities for one goal.</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E7DDD1"/>
        </a:solidFill>
        <a:effectLst/>
      </p:bgPr>
    </p:bg>
    <p:spTree>
      <p:nvGrpSpPr>
        <p:cNvPr id="1" name=""/>
        <p:cNvGrpSpPr/>
        <p:nvPr/>
      </p:nvGrpSpPr>
      <p:grpSpPr/>
      <p:pic>
        <p:nvPicPr>
          <p:cNvPr id="2" name="Picture 1" descr="admin.jpg"/>
          <p:cNvPicPr>
            <a:picLocks noChangeAspect="1"/>
          </p:cNvPicPr>
          <p:nvPr/>
        </p:nvPicPr>
        <p:blipFill>
          <a:blip r:embed="rId2"/>
          <a:stretch>
            <a:fillRect/>
          </a:stretch>
        </p:blipFill>
        <p:spPr>
          <a:xfrm>
            <a:off x="782969" y="1874519"/>
            <a:ext cx="10625756" cy="4983480"/>
          </a:xfrm>
          <a:prstGeom prst="rect">
            <a:avLst/>
          </a:prstGeom>
        </p:spPr>
      </p:pic>
      <p:sp>
        <p:nvSpPr>
          <p:cNvPr id="3" name="TextBox 2"/>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6 · PART 2 · LNA ADMINISTRATION</a:t>
            </a:r>
          </a:p>
        </p:txBody>
      </p:sp>
      <p:sp>
        <p:nvSpPr>
          <p:cNvPr id="4" name="TextBox 3"/>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20</a:t>
            </a:r>
          </a:p>
        </p:txBody>
      </p:sp>
      <p:sp>
        <p:nvSpPr>
          <p:cNvPr id="5" name="TextBox 4"/>
          <p:cNvSpPr txBox="1"/>
          <p:nvPr/>
        </p:nvSpPr>
        <p:spPr>
          <a:xfrm>
            <a:off x="548640" y="685800"/>
            <a:ext cx="11064240" cy="1188720"/>
          </a:xfrm>
          <a:prstGeom prst="rect">
            <a:avLst/>
          </a:prstGeom>
          <a:noFill/>
        </p:spPr>
        <p:txBody>
          <a:bodyPr wrap="square" anchor="t" lIns="0" rIns="0" tIns="0" bIns="0">
            <a:spAutoFit/>
          </a:bodyPr>
          <a:lstStyle/>
          <a:p>
            <a:pPr algn="l">
              <a:lnSpc>
                <a:spcPct val="88000"/>
              </a:lnSpc>
            </a:pPr>
            <a:r>
              <a:rPr sz="7200" b="1" i="0">
                <a:solidFill>
                  <a:srgbClr val="1F3752"/>
                </a:solidFill>
                <a:latin typeface="Calibri"/>
              </a:rPr>
              <a:t>AI for daily admin work</a:t>
            </a:r>
          </a:p>
        </p:txBody>
      </p:sp>
      <p:sp>
        <p:nvSpPr>
          <p:cNvPr id="6" name="Rounded Rectangle 5"/>
          <p:cNvSpPr/>
          <p:nvPr/>
        </p:nvSpPr>
        <p:spPr>
          <a:xfrm>
            <a:off x="548640" y="5806440"/>
            <a:ext cx="8024774" cy="777240"/>
          </a:xfrm>
          <a:prstGeom prst="roundRect">
            <a:avLst>
              <a:gd name="adj" fmla="val 50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5806440"/>
            <a:ext cx="8024774" cy="777240"/>
          </a:xfrm>
          <a:prstGeom prst="rect">
            <a:avLst/>
          </a:prstGeom>
          <a:noFill/>
        </p:spPr>
        <p:txBody>
          <a:bodyPr wrap="square" anchor="ctr" lIns="0" rIns="0" tIns="0" bIns="0">
            <a:spAutoFit/>
          </a:bodyPr>
          <a:lstStyle/>
          <a:p>
            <a:pPr algn="ctr">
              <a:lnSpc>
                <a:spcPct val="95000"/>
              </a:lnSpc>
            </a:pPr>
            <a:r>
              <a:rPr sz="3600" b="1" i="0">
                <a:solidFill>
                  <a:srgbClr val="FFFFFF"/>
                </a:solidFill>
                <a:latin typeface="Calibri"/>
              </a:rPr>
              <a:t>Draft in minutes. Check. Send.</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6 · ADMIN · THE METHOD</a:t>
            </a:r>
          </a:p>
        </p:txBody>
      </p:sp>
      <p:sp>
        <p:nvSpPr>
          <p:cNvPr id="3" name="TextBox 2"/>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21</a:t>
            </a:r>
          </a:p>
        </p:txBody>
      </p:sp>
      <p:sp>
        <p:nvSpPr>
          <p:cNvPr id="4" name="TextBox 3"/>
          <p:cNvSpPr txBox="1"/>
          <p:nvPr/>
        </p:nvSpPr>
        <p:spPr>
          <a:xfrm>
            <a:off x="548640" y="731520"/>
            <a:ext cx="11064240" cy="1005840"/>
          </a:xfrm>
          <a:prstGeom prst="rect">
            <a:avLst/>
          </a:prstGeom>
          <a:noFill/>
        </p:spPr>
        <p:txBody>
          <a:bodyPr wrap="square" anchor="t" lIns="0" rIns="0" tIns="0" bIns="0">
            <a:spAutoFit/>
          </a:bodyPr>
          <a:lstStyle/>
          <a:p>
            <a:pPr algn="l">
              <a:lnSpc>
                <a:spcPct val="88000"/>
              </a:lnSpc>
            </a:pPr>
            <a:r>
              <a:rPr sz="6000" b="1" i="0">
                <a:solidFill>
                  <a:srgbClr val="1F3752"/>
                </a:solidFill>
                <a:latin typeface="Calibri"/>
              </a:rPr>
              <a:t>4 daily jobs AI can draft</a:t>
            </a:r>
          </a:p>
        </p:txBody>
      </p:sp>
      <p:sp>
        <p:nvSpPr>
          <p:cNvPr id="5" name="Rounded Rectangle 4"/>
          <p:cNvSpPr/>
          <p:nvPr/>
        </p:nvSpPr>
        <p:spPr>
          <a:xfrm>
            <a:off x="548640" y="1828800"/>
            <a:ext cx="2651760" cy="365760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1417319" y="2057400"/>
            <a:ext cx="914400" cy="914400"/>
          </a:xfrm>
          <a:prstGeom prst="ellipse">
            <a:avLst/>
          </a:prstGeom>
          <a:solidFill>
            <a:srgbClr val="E09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17319" y="2057400"/>
            <a:ext cx="914400" cy="914400"/>
          </a:xfrm>
          <a:prstGeom prst="rect">
            <a:avLst/>
          </a:prstGeom>
          <a:noFill/>
        </p:spPr>
        <p:txBody>
          <a:bodyPr wrap="square" anchor="ctr" lIns="0" rIns="0" tIns="0" bIns="0">
            <a:spAutoFit/>
          </a:bodyPr>
          <a:lstStyle/>
          <a:p>
            <a:pPr algn="ctr">
              <a:lnSpc>
                <a:spcPct val="85000"/>
              </a:lnSpc>
            </a:pPr>
            <a:r>
              <a:rPr sz="4000" b="1" i="0">
                <a:solidFill>
                  <a:srgbClr val="FFFFFF"/>
                </a:solidFill>
                <a:latin typeface="Calibri"/>
              </a:rPr>
              <a:t>1</a:t>
            </a:r>
          </a:p>
        </p:txBody>
      </p:sp>
      <p:sp>
        <p:nvSpPr>
          <p:cNvPr id="8" name="TextBox 7"/>
          <p:cNvSpPr txBox="1"/>
          <p:nvPr/>
        </p:nvSpPr>
        <p:spPr>
          <a:xfrm>
            <a:off x="640080" y="3154680"/>
            <a:ext cx="2468880" cy="731520"/>
          </a:xfrm>
          <a:prstGeom prst="rect">
            <a:avLst/>
          </a:prstGeom>
          <a:noFill/>
        </p:spPr>
        <p:txBody>
          <a:bodyPr wrap="square" anchor="t" lIns="0" rIns="0" tIns="0" bIns="0">
            <a:spAutoFit/>
          </a:bodyPr>
          <a:lstStyle/>
          <a:p>
            <a:pPr algn="ctr">
              <a:lnSpc>
                <a:spcPct val="95000"/>
              </a:lnSpc>
            </a:pPr>
            <a:r>
              <a:rPr sz="3600" b="1" i="0">
                <a:solidFill>
                  <a:srgbClr val="1F3752"/>
                </a:solidFill>
                <a:latin typeface="Calibri"/>
              </a:rPr>
              <a:t>Emails</a:t>
            </a:r>
          </a:p>
        </p:txBody>
      </p:sp>
      <p:sp>
        <p:nvSpPr>
          <p:cNvPr id="9" name="TextBox 8"/>
          <p:cNvSpPr txBox="1"/>
          <p:nvPr/>
        </p:nvSpPr>
        <p:spPr>
          <a:xfrm>
            <a:off x="731520" y="3886200"/>
            <a:ext cx="2286000" cy="1463040"/>
          </a:xfrm>
          <a:prstGeom prst="rect">
            <a:avLst/>
          </a:prstGeom>
          <a:noFill/>
        </p:spPr>
        <p:txBody>
          <a:bodyPr wrap="square" anchor="t" lIns="0" rIns="0" tIns="0" bIns="0">
            <a:spAutoFit/>
          </a:bodyPr>
          <a:lstStyle/>
          <a:p>
            <a:pPr algn="ctr">
              <a:lnSpc>
                <a:spcPct val="100000"/>
              </a:lnSpc>
            </a:pPr>
            <a:r>
              <a:rPr sz="2400" b="0" i="0">
                <a:solidFill>
                  <a:srgbClr val="282D32"/>
                </a:solidFill>
                <a:latin typeface="Calibri"/>
              </a:rPr>
              <a:t>Sponsor updates, replies, reminders</a:t>
            </a:r>
          </a:p>
        </p:txBody>
      </p:sp>
      <p:sp>
        <p:nvSpPr>
          <p:cNvPr id="10" name="Rounded Rectangle 9"/>
          <p:cNvSpPr/>
          <p:nvPr/>
        </p:nvSpPr>
        <p:spPr>
          <a:xfrm>
            <a:off x="3364992" y="1828800"/>
            <a:ext cx="2651760" cy="365760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4233672" y="2057400"/>
            <a:ext cx="914400" cy="914400"/>
          </a:xfrm>
          <a:prstGeom prst="ellipse">
            <a:avLst/>
          </a:prstGeom>
          <a:solidFill>
            <a:srgbClr val="007F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233672" y="2057400"/>
            <a:ext cx="914400" cy="914400"/>
          </a:xfrm>
          <a:prstGeom prst="rect">
            <a:avLst/>
          </a:prstGeom>
          <a:noFill/>
        </p:spPr>
        <p:txBody>
          <a:bodyPr wrap="square" anchor="ctr" lIns="0" rIns="0" tIns="0" bIns="0">
            <a:spAutoFit/>
          </a:bodyPr>
          <a:lstStyle/>
          <a:p>
            <a:pPr algn="ctr">
              <a:lnSpc>
                <a:spcPct val="85000"/>
              </a:lnSpc>
            </a:pPr>
            <a:r>
              <a:rPr sz="4000" b="1" i="0">
                <a:solidFill>
                  <a:srgbClr val="FFFFFF"/>
                </a:solidFill>
                <a:latin typeface="Calibri"/>
              </a:rPr>
              <a:t>2</a:t>
            </a:r>
          </a:p>
        </p:txBody>
      </p:sp>
      <p:sp>
        <p:nvSpPr>
          <p:cNvPr id="13" name="TextBox 12"/>
          <p:cNvSpPr txBox="1"/>
          <p:nvPr/>
        </p:nvSpPr>
        <p:spPr>
          <a:xfrm>
            <a:off x="3456432" y="3154680"/>
            <a:ext cx="2468880" cy="731520"/>
          </a:xfrm>
          <a:prstGeom prst="rect">
            <a:avLst/>
          </a:prstGeom>
          <a:noFill/>
        </p:spPr>
        <p:txBody>
          <a:bodyPr wrap="square" anchor="t" lIns="0" rIns="0" tIns="0" bIns="0">
            <a:spAutoFit/>
          </a:bodyPr>
          <a:lstStyle/>
          <a:p>
            <a:pPr algn="ctr">
              <a:lnSpc>
                <a:spcPct val="95000"/>
              </a:lnSpc>
            </a:pPr>
            <a:r>
              <a:rPr sz="3600" b="1" i="0">
                <a:solidFill>
                  <a:srgbClr val="1F3752"/>
                </a:solidFill>
                <a:latin typeface="Calibri"/>
              </a:rPr>
              <a:t>Meetings</a:t>
            </a:r>
          </a:p>
        </p:txBody>
      </p:sp>
      <p:sp>
        <p:nvSpPr>
          <p:cNvPr id="14" name="TextBox 13"/>
          <p:cNvSpPr txBox="1"/>
          <p:nvPr/>
        </p:nvSpPr>
        <p:spPr>
          <a:xfrm>
            <a:off x="3547872" y="3886200"/>
            <a:ext cx="2286000" cy="1463040"/>
          </a:xfrm>
          <a:prstGeom prst="rect">
            <a:avLst/>
          </a:prstGeom>
          <a:noFill/>
        </p:spPr>
        <p:txBody>
          <a:bodyPr wrap="square" anchor="t" lIns="0" rIns="0" tIns="0" bIns="0">
            <a:spAutoFit/>
          </a:bodyPr>
          <a:lstStyle/>
          <a:p>
            <a:pPr algn="ctr">
              <a:lnSpc>
                <a:spcPct val="100000"/>
              </a:lnSpc>
            </a:pPr>
            <a:r>
              <a:rPr sz="2400" b="0" i="0">
                <a:solidFill>
                  <a:srgbClr val="282D32"/>
                </a:solidFill>
                <a:latin typeface="Calibri"/>
              </a:rPr>
              <a:t>Teams recap into actions</a:t>
            </a:r>
          </a:p>
        </p:txBody>
      </p:sp>
      <p:sp>
        <p:nvSpPr>
          <p:cNvPr id="15" name="Rounded Rectangle 14"/>
          <p:cNvSpPr/>
          <p:nvPr/>
        </p:nvSpPr>
        <p:spPr>
          <a:xfrm>
            <a:off x="6181344" y="1828800"/>
            <a:ext cx="2651760" cy="365760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7050024" y="2057400"/>
            <a:ext cx="914400" cy="914400"/>
          </a:xfrm>
          <a:prstGeom prst="ellipse">
            <a:avLst/>
          </a:prstGeom>
          <a:solidFill>
            <a:srgbClr val="0B67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050024" y="2057400"/>
            <a:ext cx="914400" cy="914400"/>
          </a:xfrm>
          <a:prstGeom prst="rect">
            <a:avLst/>
          </a:prstGeom>
          <a:noFill/>
        </p:spPr>
        <p:txBody>
          <a:bodyPr wrap="square" anchor="ctr" lIns="0" rIns="0" tIns="0" bIns="0">
            <a:spAutoFit/>
          </a:bodyPr>
          <a:lstStyle/>
          <a:p>
            <a:pPr algn="ctr">
              <a:lnSpc>
                <a:spcPct val="85000"/>
              </a:lnSpc>
            </a:pPr>
            <a:r>
              <a:rPr sz="4000" b="1" i="0">
                <a:solidFill>
                  <a:srgbClr val="FFFFFF"/>
                </a:solidFill>
                <a:latin typeface="Calibri"/>
              </a:rPr>
              <a:t>3</a:t>
            </a:r>
          </a:p>
        </p:txBody>
      </p:sp>
      <p:sp>
        <p:nvSpPr>
          <p:cNvPr id="18" name="TextBox 17"/>
          <p:cNvSpPr txBox="1"/>
          <p:nvPr/>
        </p:nvSpPr>
        <p:spPr>
          <a:xfrm>
            <a:off x="6272783" y="3154680"/>
            <a:ext cx="2468880" cy="731520"/>
          </a:xfrm>
          <a:prstGeom prst="rect">
            <a:avLst/>
          </a:prstGeom>
          <a:noFill/>
        </p:spPr>
        <p:txBody>
          <a:bodyPr wrap="square" anchor="t" lIns="0" rIns="0" tIns="0" bIns="0">
            <a:spAutoFit/>
          </a:bodyPr>
          <a:lstStyle/>
          <a:p>
            <a:pPr algn="ctr">
              <a:lnSpc>
                <a:spcPct val="95000"/>
              </a:lnSpc>
            </a:pPr>
            <a:r>
              <a:rPr sz="3600" b="1" i="0">
                <a:solidFill>
                  <a:srgbClr val="1F3752"/>
                </a:solidFill>
                <a:latin typeface="Calibri"/>
              </a:rPr>
              <a:t>Reports</a:t>
            </a:r>
          </a:p>
        </p:txBody>
      </p:sp>
      <p:sp>
        <p:nvSpPr>
          <p:cNvPr id="19" name="TextBox 18"/>
          <p:cNvSpPr txBox="1"/>
          <p:nvPr/>
        </p:nvSpPr>
        <p:spPr>
          <a:xfrm>
            <a:off x="6364224" y="3886200"/>
            <a:ext cx="2286000" cy="1463040"/>
          </a:xfrm>
          <a:prstGeom prst="rect">
            <a:avLst/>
          </a:prstGeom>
          <a:noFill/>
        </p:spPr>
        <p:txBody>
          <a:bodyPr wrap="square" anchor="t" lIns="0" rIns="0" tIns="0" bIns="0">
            <a:spAutoFit/>
          </a:bodyPr>
          <a:lstStyle/>
          <a:p>
            <a:pPr algn="ctr">
              <a:lnSpc>
                <a:spcPct val="100000"/>
              </a:lnSpc>
            </a:pPr>
            <a:r>
              <a:rPr sz="2400" b="0" i="0">
                <a:solidFill>
                  <a:srgbClr val="282D32"/>
                </a:solidFill>
                <a:latin typeface="Calibri"/>
              </a:rPr>
              <a:t>Attendance into a summary</a:t>
            </a:r>
          </a:p>
        </p:txBody>
      </p:sp>
      <p:sp>
        <p:nvSpPr>
          <p:cNvPr id="20" name="Rounded Rectangle 19"/>
          <p:cNvSpPr/>
          <p:nvPr/>
        </p:nvSpPr>
        <p:spPr>
          <a:xfrm>
            <a:off x="8997696" y="1828800"/>
            <a:ext cx="2651760" cy="365760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9866376" y="2057400"/>
            <a:ext cx="914400" cy="914400"/>
          </a:xfrm>
          <a:prstGeom prst="ellipse">
            <a:avLst/>
          </a:prstGeom>
          <a:solidFill>
            <a:srgbClr val="164F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866376" y="2057400"/>
            <a:ext cx="914400" cy="914400"/>
          </a:xfrm>
          <a:prstGeom prst="rect">
            <a:avLst/>
          </a:prstGeom>
          <a:noFill/>
        </p:spPr>
        <p:txBody>
          <a:bodyPr wrap="square" anchor="ctr" lIns="0" rIns="0" tIns="0" bIns="0">
            <a:spAutoFit/>
          </a:bodyPr>
          <a:lstStyle/>
          <a:p>
            <a:pPr algn="ctr">
              <a:lnSpc>
                <a:spcPct val="85000"/>
              </a:lnSpc>
            </a:pPr>
            <a:r>
              <a:rPr sz="4000" b="1" i="0">
                <a:solidFill>
                  <a:srgbClr val="FFFFFF"/>
                </a:solidFill>
                <a:latin typeface="Calibri"/>
              </a:rPr>
              <a:t>4</a:t>
            </a:r>
          </a:p>
        </p:txBody>
      </p:sp>
      <p:sp>
        <p:nvSpPr>
          <p:cNvPr id="23" name="TextBox 22"/>
          <p:cNvSpPr txBox="1"/>
          <p:nvPr/>
        </p:nvSpPr>
        <p:spPr>
          <a:xfrm>
            <a:off x="9089136" y="3154680"/>
            <a:ext cx="2468880" cy="731520"/>
          </a:xfrm>
          <a:prstGeom prst="rect">
            <a:avLst/>
          </a:prstGeom>
          <a:noFill/>
        </p:spPr>
        <p:txBody>
          <a:bodyPr wrap="square" anchor="t" lIns="0" rIns="0" tIns="0" bIns="0">
            <a:spAutoFit/>
          </a:bodyPr>
          <a:lstStyle/>
          <a:p>
            <a:pPr algn="ctr">
              <a:lnSpc>
                <a:spcPct val="95000"/>
              </a:lnSpc>
            </a:pPr>
            <a:r>
              <a:rPr sz="3600" b="1" i="0">
                <a:solidFill>
                  <a:srgbClr val="1F3752"/>
                </a:solidFill>
                <a:latin typeface="Calibri"/>
              </a:rPr>
              <a:t>Notices</a:t>
            </a:r>
          </a:p>
        </p:txBody>
      </p:sp>
      <p:sp>
        <p:nvSpPr>
          <p:cNvPr id="24" name="TextBox 23"/>
          <p:cNvSpPr txBox="1"/>
          <p:nvPr/>
        </p:nvSpPr>
        <p:spPr>
          <a:xfrm>
            <a:off x="9180576" y="3886200"/>
            <a:ext cx="2286000" cy="1463040"/>
          </a:xfrm>
          <a:prstGeom prst="rect">
            <a:avLst/>
          </a:prstGeom>
          <a:noFill/>
        </p:spPr>
        <p:txBody>
          <a:bodyPr wrap="square" anchor="t" lIns="0" rIns="0" tIns="0" bIns="0">
            <a:spAutoFit/>
          </a:bodyPr>
          <a:lstStyle/>
          <a:p>
            <a:pPr algn="ctr">
              <a:lnSpc>
                <a:spcPct val="100000"/>
              </a:lnSpc>
            </a:pPr>
            <a:r>
              <a:rPr sz="2400" b="0" i="0">
                <a:solidFill>
                  <a:srgbClr val="282D32"/>
                </a:solidFill>
                <a:latin typeface="Calibri"/>
              </a:rPr>
              <a:t>Announcements in Arabic and English</a:t>
            </a:r>
          </a:p>
        </p:txBody>
      </p:sp>
      <p:sp>
        <p:nvSpPr>
          <p:cNvPr id="25" name="Rounded Rectangle 24"/>
          <p:cNvSpPr/>
          <p:nvPr/>
        </p:nvSpPr>
        <p:spPr>
          <a:xfrm>
            <a:off x="548640" y="5806440"/>
            <a:ext cx="7405908" cy="77724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548640" y="5806440"/>
            <a:ext cx="7405908" cy="777240"/>
          </a:xfrm>
          <a:prstGeom prst="rect">
            <a:avLst/>
          </a:prstGeom>
          <a:noFill/>
        </p:spPr>
        <p:txBody>
          <a:bodyPr wrap="square" anchor="ctr" lIns="0" rIns="0" tIns="0" bIns="0">
            <a:spAutoFit/>
          </a:bodyPr>
          <a:lstStyle/>
          <a:p>
            <a:pPr algn="ctr">
              <a:lnSpc>
                <a:spcPct val="95000"/>
              </a:lnSpc>
            </a:pPr>
            <a:r>
              <a:rPr sz="3400" b="1" i="0">
                <a:solidFill>
                  <a:srgbClr val="FFFFFF"/>
                </a:solidFill>
                <a:latin typeface="Calibri"/>
              </a:rPr>
              <a:t>Same 5 blocks. Different job.</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6 · ADMIN EXAMPLE 1 · EMAIL TO A SPONSOR</a:t>
            </a:r>
          </a:p>
        </p:txBody>
      </p:sp>
      <p:sp>
        <p:nvSpPr>
          <p:cNvPr id="3" name="TextBox 2"/>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22</a:t>
            </a:r>
          </a:p>
        </p:txBody>
      </p:sp>
      <p:sp>
        <p:nvSpPr>
          <p:cNvPr id="4" name="TextBox 3"/>
          <p:cNvSpPr txBox="1"/>
          <p:nvPr/>
        </p:nvSpPr>
        <p:spPr>
          <a:xfrm>
            <a:off x="548640" y="731520"/>
            <a:ext cx="11064240" cy="1005840"/>
          </a:xfrm>
          <a:prstGeom prst="rect">
            <a:avLst/>
          </a:prstGeom>
          <a:noFill/>
        </p:spPr>
        <p:txBody>
          <a:bodyPr wrap="square" anchor="t" lIns="0" rIns="0" tIns="0" bIns="0">
            <a:spAutoFit/>
          </a:bodyPr>
          <a:lstStyle/>
          <a:p>
            <a:pPr algn="l">
              <a:lnSpc>
                <a:spcPct val="88000"/>
              </a:lnSpc>
            </a:pPr>
            <a:r>
              <a:rPr sz="5200" b="1" i="0">
                <a:solidFill>
                  <a:srgbClr val="1F3752"/>
                </a:solidFill>
                <a:latin typeface="Calibri"/>
              </a:rPr>
              <a:t>A sponsor email in 20 seconds</a:t>
            </a:r>
          </a:p>
        </p:txBody>
      </p:sp>
      <p:sp>
        <p:nvSpPr>
          <p:cNvPr id="5" name="Rounded Rectangle 4"/>
          <p:cNvSpPr/>
          <p:nvPr/>
        </p:nvSpPr>
        <p:spPr>
          <a:xfrm>
            <a:off x="548640" y="1874519"/>
            <a:ext cx="5120640" cy="3703320"/>
          </a:xfrm>
          <a:prstGeom prst="roundRect">
            <a:avLst>
              <a:gd name="adj" fmla="val 6000"/>
            </a:avLst>
          </a:prstGeom>
          <a:solidFill>
            <a:srgbClr val="FFFFFF"/>
          </a:solidFill>
          <a:ln w="31750">
            <a:solidFill>
              <a:srgbClr val="00968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777240" y="1673351"/>
            <a:ext cx="1406347" cy="34544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7240" y="1673351"/>
            <a:ext cx="1406347" cy="345440"/>
          </a:xfrm>
          <a:prstGeom prst="rect">
            <a:avLst/>
          </a:prstGeom>
          <a:noFill/>
        </p:spPr>
        <p:txBody>
          <a:bodyPr wrap="square" anchor="ctr" lIns="0" rIns="0" tIns="0" bIns="0">
            <a:spAutoFit/>
          </a:bodyPr>
          <a:lstStyle/>
          <a:p>
            <a:pPr algn="ctr">
              <a:lnSpc>
                <a:spcPct val="95000"/>
              </a:lnSpc>
            </a:pPr>
            <a:r>
              <a:rPr sz="1600" b="1" i="0">
                <a:solidFill>
                  <a:srgbClr val="FFFFFF"/>
                </a:solidFill>
                <a:latin typeface="Calibri"/>
              </a:rPr>
              <a:t>YOU TYPE</a:t>
            </a:r>
          </a:p>
        </p:txBody>
      </p:sp>
      <p:sp>
        <p:nvSpPr>
          <p:cNvPr id="8" name="TextBox 7"/>
          <p:cNvSpPr txBox="1"/>
          <p:nvPr/>
        </p:nvSpPr>
        <p:spPr>
          <a:xfrm>
            <a:off x="822959" y="2148839"/>
            <a:ext cx="4572000" cy="3337560"/>
          </a:xfrm>
          <a:prstGeom prst="rect">
            <a:avLst/>
          </a:prstGeom>
          <a:noFill/>
        </p:spPr>
        <p:txBody>
          <a:bodyPr wrap="square" anchor="t" lIns="0" rIns="0" tIns="0" bIns="0">
            <a:spAutoFit/>
          </a:bodyPr>
          <a:lstStyle/>
          <a:p>
            <a:pPr algn="l">
              <a:lnSpc>
                <a:spcPct val="100000"/>
              </a:lnSpc>
            </a:pPr>
            <a:r>
              <a:rPr sz="2300" b="0" i="0">
                <a:solidFill>
                  <a:srgbClr val="282D32"/>
                </a:solidFill>
                <a:latin typeface="Calibri"/>
              </a:rPr>
              <a:t>You are an admissions officer at a Saudi training academy. Write a short, polite email to a sponsoring company. Say the mid-term progress report for their sponsored trainees is attached. Offer a Teams call next week. Under 100 words.</a:t>
            </a:r>
          </a:p>
        </p:txBody>
      </p:sp>
      <p:sp>
        <p:nvSpPr>
          <p:cNvPr id="9" name="Right Arrow 8"/>
          <p:cNvSpPr/>
          <p:nvPr/>
        </p:nvSpPr>
        <p:spPr>
          <a:xfrm>
            <a:off x="5806440" y="3429000"/>
            <a:ext cx="502920" cy="457200"/>
          </a:xfrm>
          <a:prstGeom prst="rightArrow">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446520" y="1874519"/>
            <a:ext cx="5193792" cy="3703320"/>
          </a:xfrm>
          <a:prstGeom prst="roundRect">
            <a:avLst>
              <a:gd name="adj" fmla="val 6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6675120" y="1673351"/>
            <a:ext cx="1903780" cy="345440"/>
          </a:xfrm>
          <a:prstGeom prst="roundRect">
            <a:avLst>
              <a:gd name="adj" fmla="val 50000"/>
            </a:avLst>
          </a:prstGeom>
          <a:solidFill>
            <a:srgbClr val="E09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675120" y="1673351"/>
            <a:ext cx="1903780" cy="345440"/>
          </a:xfrm>
          <a:prstGeom prst="rect">
            <a:avLst/>
          </a:prstGeom>
          <a:noFill/>
        </p:spPr>
        <p:txBody>
          <a:bodyPr wrap="square" anchor="ctr" lIns="0" rIns="0" tIns="0" bIns="0">
            <a:spAutoFit/>
          </a:bodyPr>
          <a:lstStyle/>
          <a:p>
            <a:pPr algn="ctr">
              <a:lnSpc>
                <a:spcPct val="95000"/>
              </a:lnSpc>
            </a:pPr>
            <a:r>
              <a:rPr sz="1600" b="1" i="0">
                <a:solidFill>
                  <a:srgbClr val="1F3752"/>
                </a:solidFill>
                <a:latin typeface="Calibri"/>
              </a:rPr>
              <a:t>AI GIVES YOU</a:t>
            </a:r>
          </a:p>
        </p:txBody>
      </p:sp>
      <p:sp>
        <p:nvSpPr>
          <p:cNvPr id="13" name="TextBox 12"/>
          <p:cNvSpPr txBox="1"/>
          <p:nvPr/>
        </p:nvSpPr>
        <p:spPr>
          <a:xfrm>
            <a:off x="6720840" y="2148840"/>
            <a:ext cx="4663440" cy="3383280"/>
          </a:xfrm>
          <a:prstGeom prst="rect">
            <a:avLst/>
          </a:prstGeom>
          <a:noFill/>
        </p:spPr>
        <p:txBody>
          <a:bodyPr wrap="square" anchor="t" lIns="0" rIns="0" tIns="0" bIns="0">
            <a:spAutoFit/>
          </a:bodyPr>
          <a:lstStyle/>
          <a:p>
            <a:pPr algn="l">
              <a:lnSpc>
                <a:spcPct val="100000"/>
              </a:lnSpc>
            </a:pPr>
            <a:r>
              <a:rPr sz="2100" b="1" i="0">
                <a:solidFill>
                  <a:srgbClr val="E09B1A"/>
                </a:solidFill>
                <a:latin typeface="Calibri"/>
              </a:rPr>
              <a:t>Subject: Mid-term progress report</a:t>
            </a:r>
          </a:p>
          <a:p>
            <a:pPr algn="l">
              <a:lnSpc>
                <a:spcPct val="100000"/>
              </a:lnSpc>
            </a:pPr>
            <a:r>
              <a:rPr sz="2000" b="0" i="0">
                <a:solidFill>
                  <a:srgbClr val="FFFFFF"/>
                </a:solidFill>
                <a:latin typeface="Calibri"/>
              </a:rPr>
              <a:t>Dear [Name],</a:t>
            </a:r>
          </a:p>
          <a:p>
            <a:pPr algn="l">
              <a:lnSpc>
                <a:spcPct val="100000"/>
              </a:lnSpc>
            </a:pPr>
            <a:r>
              <a:rPr sz="2000" b="0" i="0">
                <a:solidFill>
                  <a:srgbClr val="FFFFFF"/>
                </a:solidFill>
                <a:latin typeface="Calibri"/>
              </a:rPr>
              <a:t>Please find attached the mid-term progress report for the trainees your company sponsors. We are glad to discuss it with you. Would a short Teams call next week suit you? Please share a time that works.</a:t>
            </a:r>
          </a:p>
          <a:p>
            <a:pPr algn="l">
              <a:lnSpc>
                <a:spcPct val="100000"/>
              </a:lnSpc>
            </a:pPr>
            <a:r>
              <a:rPr sz="2000" b="0" i="0">
                <a:solidFill>
                  <a:srgbClr val="FFFFFF"/>
                </a:solidFill>
                <a:latin typeface="Calibri"/>
              </a:rPr>
              <a:t>Kind regards, [Your name]</a:t>
            </a:r>
          </a:p>
        </p:txBody>
      </p:sp>
      <p:sp>
        <p:nvSpPr>
          <p:cNvPr id="14" name="Rounded Rectangle 13"/>
          <p:cNvSpPr/>
          <p:nvPr/>
        </p:nvSpPr>
        <p:spPr>
          <a:xfrm>
            <a:off x="548640" y="5806440"/>
            <a:ext cx="8920154" cy="777240"/>
          </a:xfrm>
          <a:prstGeom prst="roundRect">
            <a:avLst>
              <a:gd name="adj" fmla="val 50000"/>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48640" y="5806440"/>
            <a:ext cx="8920154" cy="777240"/>
          </a:xfrm>
          <a:prstGeom prst="rect">
            <a:avLst/>
          </a:prstGeom>
          <a:noFill/>
        </p:spPr>
        <p:txBody>
          <a:bodyPr wrap="square" anchor="ctr" lIns="0" rIns="0" tIns="0" bIns="0">
            <a:spAutoFit/>
          </a:bodyPr>
          <a:lstStyle/>
          <a:p>
            <a:pPr algn="ctr">
              <a:lnSpc>
                <a:spcPct val="95000"/>
              </a:lnSpc>
            </a:pPr>
            <a:r>
              <a:rPr sz="3200" b="1" i="0">
                <a:solidFill>
                  <a:srgbClr val="FFFFFF"/>
                </a:solidFill>
                <a:latin typeface="Calibri"/>
              </a:rPr>
              <a:t>No trainee names or IDs in the prompt.</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6 · ADMIN EXAMPLE 2 · TEAMS MEETING</a:t>
            </a:r>
          </a:p>
        </p:txBody>
      </p:sp>
      <p:sp>
        <p:nvSpPr>
          <p:cNvPr id="3" name="TextBox 2"/>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23</a:t>
            </a:r>
          </a:p>
        </p:txBody>
      </p:sp>
      <p:sp>
        <p:nvSpPr>
          <p:cNvPr id="4" name="TextBox 3"/>
          <p:cNvSpPr txBox="1"/>
          <p:nvPr/>
        </p:nvSpPr>
        <p:spPr>
          <a:xfrm>
            <a:off x="548640" y="731520"/>
            <a:ext cx="11064240" cy="1005840"/>
          </a:xfrm>
          <a:prstGeom prst="rect">
            <a:avLst/>
          </a:prstGeom>
          <a:noFill/>
        </p:spPr>
        <p:txBody>
          <a:bodyPr wrap="square" anchor="t" lIns="0" rIns="0" tIns="0" bIns="0">
            <a:spAutoFit/>
          </a:bodyPr>
          <a:lstStyle/>
          <a:p>
            <a:pPr algn="l">
              <a:lnSpc>
                <a:spcPct val="88000"/>
              </a:lnSpc>
            </a:pPr>
            <a:r>
              <a:rPr sz="5600" b="1" i="0">
                <a:solidFill>
                  <a:srgbClr val="1F3752"/>
                </a:solidFill>
                <a:latin typeface="Calibri"/>
              </a:rPr>
              <a:t>Meeting notes into actions</a:t>
            </a:r>
          </a:p>
        </p:txBody>
      </p:sp>
      <p:pic>
        <p:nvPicPr>
          <p:cNvPr id="5" name="Picture 4" descr="meeting_s.jpg"/>
          <p:cNvPicPr>
            <a:picLocks noChangeAspect="1"/>
          </p:cNvPicPr>
          <p:nvPr/>
        </p:nvPicPr>
        <p:blipFill>
          <a:blip r:embed="rId2"/>
          <a:stretch>
            <a:fillRect/>
          </a:stretch>
        </p:blipFill>
        <p:spPr>
          <a:xfrm>
            <a:off x="9418320" y="137160"/>
            <a:ext cx="2468880" cy="1267770"/>
          </a:xfrm>
          <a:prstGeom prst="rect">
            <a:avLst/>
          </a:prstGeom>
        </p:spPr>
      </p:pic>
      <p:sp>
        <p:nvSpPr>
          <p:cNvPr id="6" name="Rounded Rectangle 5"/>
          <p:cNvSpPr/>
          <p:nvPr/>
        </p:nvSpPr>
        <p:spPr>
          <a:xfrm>
            <a:off x="548640" y="1920240"/>
            <a:ext cx="11091672" cy="868680"/>
          </a:xfrm>
          <a:prstGeom prst="roundRect">
            <a:avLst>
              <a:gd name="adj" fmla="val 6000"/>
            </a:avLst>
          </a:prstGeom>
          <a:solidFill>
            <a:srgbClr val="FFFFFF"/>
          </a:solidFill>
          <a:ln w="31750">
            <a:solidFill>
              <a:srgbClr val="00968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77240" y="1719072"/>
            <a:ext cx="1406347" cy="34544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7240" y="1719072"/>
            <a:ext cx="1406347" cy="345440"/>
          </a:xfrm>
          <a:prstGeom prst="rect">
            <a:avLst/>
          </a:prstGeom>
          <a:noFill/>
        </p:spPr>
        <p:txBody>
          <a:bodyPr wrap="square" anchor="ctr" lIns="0" rIns="0" tIns="0" bIns="0">
            <a:spAutoFit/>
          </a:bodyPr>
          <a:lstStyle/>
          <a:p>
            <a:pPr algn="ctr">
              <a:lnSpc>
                <a:spcPct val="95000"/>
              </a:lnSpc>
            </a:pPr>
            <a:r>
              <a:rPr sz="1600" b="1" i="0">
                <a:solidFill>
                  <a:srgbClr val="FFFFFF"/>
                </a:solidFill>
                <a:latin typeface="Calibri"/>
              </a:rPr>
              <a:t>YOU TYPE</a:t>
            </a:r>
          </a:p>
        </p:txBody>
      </p:sp>
      <p:sp>
        <p:nvSpPr>
          <p:cNvPr id="9" name="TextBox 8"/>
          <p:cNvSpPr txBox="1"/>
          <p:nvPr/>
        </p:nvSpPr>
        <p:spPr>
          <a:xfrm>
            <a:off x="822959" y="2194560"/>
            <a:ext cx="10543032" cy="502919"/>
          </a:xfrm>
          <a:prstGeom prst="rect">
            <a:avLst/>
          </a:prstGeom>
          <a:noFill/>
        </p:spPr>
        <p:txBody>
          <a:bodyPr wrap="square" anchor="t" lIns="0" rIns="0" tIns="0" bIns="0">
            <a:spAutoFit/>
          </a:bodyPr>
          <a:lstStyle/>
          <a:p>
            <a:pPr algn="l">
              <a:lnSpc>
                <a:spcPct val="100000"/>
              </a:lnSpc>
            </a:pPr>
            <a:r>
              <a:rPr sz="2600" b="0" i="0">
                <a:solidFill>
                  <a:srgbClr val="282D32"/>
                </a:solidFill>
                <a:latin typeface="Calibri"/>
              </a:rPr>
              <a:t>“From this meeting recap, list the decisions, owners and deadlines as a table.”</a:t>
            </a:r>
          </a:p>
        </p:txBody>
      </p:sp>
      <p:sp>
        <p:nvSpPr>
          <p:cNvPr id="10" name="Rounded Rectangle 9"/>
          <p:cNvSpPr/>
          <p:nvPr/>
        </p:nvSpPr>
        <p:spPr>
          <a:xfrm>
            <a:off x="548640" y="3063240"/>
            <a:ext cx="11091672" cy="566928"/>
          </a:xfrm>
          <a:prstGeom prst="roundRect">
            <a:avLst>
              <a:gd name="adj" fmla="val 5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77240" y="3063240"/>
            <a:ext cx="5852160" cy="566928"/>
          </a:xfrm>
          <a:prstGeom prst="rect">
            <a:avLst/>
          </a:prstGeom>
          <a:noFill/>
        </p:spPr>
        <p:txBody>
          <a:bodyPr wrap="square" anchor="ctr" lIns="0" rIns="0" tIns="0" bIns="0">
            <a:spAutoFit/>
          </a:bodyPr>
          <a:lstStyle/>
          <a:p>
            <a:pPr algn="l">
              <a:lnSpc>
                <a:spcPct val="95000"/>
              </a:lnSpc>
            </a:pPr>
            <a:r>
              <a:rPr sz="2200" b="1" i="0">
                <a:solidFill>
                  <a:srgbClr val="FFFFFF"/>
                </a:solidFill>
                <a:latin typeface="Calibri"/>
              </a:rPr>
              <a:t>DECISION</a:t>
            </a:r>
          </a:p>
        </p:txBody>
      </p:sp>
      <p:sp>
        <p:nvSpPr>
          <p:cNvPr id="12" name="TextBox 11"/>
          <p:cNvSpPr txBox="1"/>
          <p:nvPr/>
        </p:nvSpPr>
        <p:spPr>
          <a:xfrm>
            <a:off x="6720840" y="3063240"/>
            <a:ext cx="2743200" cy="566928"/>
          </a:xfrm>
          <a:prstGeom prst="rect">
            <a:avLst/>
          </a:prstGeom>
          <a:noFill/>
        </p:spPr>
        <p:txBody>
          <a:bodyPr wrap="square" anchor="ctr" lIns="0" rIns="0" tIns="0" bIns="0">
            <a:spAutoFit/>
          </a:bodyPr>
          <a:lstStyle/>
          <a:p>
            <a:pPr algn="l">
              <a:lnSpc>
                <a:spcPct val="95000"/>
              </a:lnSpc>
            </a:pPr>
            <a:r>
              <a:rPr sz="2200" b="1" i="0">
                <a:solidFill>
                  <a:srgbClr val="FFFFFF"/>
                </a:solidFill>
                <a:latin typeface="Calibri"/>
              </a:rPr>
              <a:t>OWNER</a:t>
            </a:r>
          </a:p>
        </p:txBody>
      </p:sp>
      <p:sp>
        <p:nvSpPr>
          <p:cNvPr id="13" name="TextBox 12"/>
          <p:cNvSpPr txBox="1"/>
          <p:nvPr/>
        </p:nvSpPr>
        <p:spPr>
          <a:xfrm>
            <a:off x="9555480" y="3063240"/>
            <a:ext cx="2011680" cy="566928"/>
          </a:xfrm>
          <a:prstGeom prst="rect">
            <a:avLst/>
          </a:prstGeom>
          <a:noFill/>
        </p:spPr>
        <p:txBody>
          <a:bodyPr wrap="square" anchor="ctr" lIns="0" rIns="0" tIns="0" bIns="0">
            <a:spAutoFit/>
          </a:bodyPr>
          <a:lstStyle/>
          <a:p>
            <a:pPr algn="l">
              <a:lnSpc>
                <a:spcPct val="95000"/>
              </a:lnSpc>
            </a:pPr>
            <a:r>
              <a:rPr sz="2200" b="1" i="0">
                <a:solidFill>
                  <a:srgbClr val="FFFFFF"/>
                </a:solidFill>
                <a:latin typeface="Calibri"/>
              </a:rPr>
              <a:t>DEADLINE</a:t>
            </a:r>
          </a:p>
        </p:txBody>
      </p:sp>
      <p:sp>
        <p:nvSpPr>
          <p:cNvPr id="14" name="Rounded Rectangle 13"/>
          <p:cNvSpPr/>
          <p:nvPr/>
        </p:nvSpPr>
        <p:spPr>
          <a:xfrm>
            <a:off x="548640" y="3685032"/>
            <a:ext cx="11091672" cy="566928"/>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40" y="3685032"/>
            <a:ext cx="5852160" cy="566928"/>
          </a:xfrm>
          <a:prstGeom prst="rect">
            <a:avLst/>
          </a:prstGeom>
          <a:noFill/>
        </p:spPr>
        <p:txBody>
          <a:bodyPr wrap="square" anchor="ctr" lIns="0" rIns="0" tIns="0" bIns="0">
            <a:spAutoFit/>
          </a:bodyPr>
          <a:lstStyle/>
          <a:p>
            <a:pPr algn="l">
              <a:lnSpc>
                <a:spcPct val="95000"/>
              </a:lnSpc>
            </a:pPr>
            <a:r>
              <a:rPr sz="2500" b="1" i="0">
                <a:solidFill>
                  <a:srgbClr val="282D32"/>
                </a:solidFill>
                <a:latin typeface="Calibri"/>
              </a:rPr>
              <a:t>Book the HVAC lab for practical week</a:t>
            </a:r>
          </a:p>
        </p:txBody>
      </p:sp>
      <p:sp>
        <p:nvSpPr>
          <p:cNvPr id="16" name="TextBox 15"/>
          <p:cNvSpPr txBox="1"/>
          <p:nvPr/>
        </p:nvSpPr>
        <p:spPr>
          <a:xfrm>
            <a:off x="6720840" y="3685032"/>
            <a:ext cx="2743200" cy="566928"/>
          </a:xfrm>
          <a:prstGeom prst="rect">
            <a:avLst/>
          </a:prstGeom>
          <a:noFill/>
        </p:spPr>
        <p:txBody>
          <a:bodyPr wrap="square" anchor="ctr" lIns="0" rIns="0" tIns="0" bIns="0">
            <a:spAutoFit/>
          </a:bodyPr>
          <a:lstStyle/>
          <a:p>
            <a:pPr algn="l">
              <a:lnSpc>
                <a:spcPct val="95000"/>
              </a:lnSpc>
            </a:pPr>
            <a:r>
              <a:rPr sz="2500" b="0" i="0">
                <a:solidFill>
                  <a:srgbClr val="282D32"/>
                </a:solidFill>
                <a:latin typeface="Calibri"/>
              </a:rPr>
              <a:t>Lab coordinator</a:t>
            </a:r>
          </a:p>
        </p:txBody>
      </p:sp>
      <p:sp>
        <p:nvSpPr>
          <p:cNvPr id="17" name="TextBox 16"/>
          <p:cNvSpPr txBox="1"/>
          <p:nvPr/>
        </p:nvSpPr>
        <p:spPr>
          <a:xfrm>
            <a:off x="9555480" y="3685032"/>
            <a:ext cx="2011680" cy="566928"/>
          </a:xfrm>
          <a:prstGeom prst="rect">
            <a:avLst/>
          </a:prstGeom>
          <a:noFill/>
        </p:spPr>
        <p:txBody>
          <a:bodyPr wrap="square" anchor="ctr" lIns="0" rIns="0" tIns="0" bIns="0">
            <a:spAutoFit/>
          </a:bodyPr>
          <a:lstStyle/>
          <a:p>
            <a:pPr algn="l">
              <a:lnSpc>
                <a:spcPct val="95000"/>
              </a:lnSpc>
            </a:pPr>
            <a:r>
              <a:rPr sz="2500" b="0" i="0">
                <a:solidFill>
                  <a:srgbClr val="282D32"/>
                </a:solidFill>
                <a:latin typeface="Calibri"/>
              </a:rPr>
              <a:t>Sunday</a:t>
            </a:r>
          </a:p>
        </p:txBody>
      </p:sp>
      <p:sp>
        <p:nvSpPr>
          <p:cNvPr id="18" name="Rounded Rectangle 17"/>
          <p:cNvSpPr/>
          <p:nvPr/>
        </p:nvSpPr>
        <p:spPr>
          <a:xfrm>
            <a:off x="548640" y="4306824"/>
            <a:ext cx="11091672" cy="566928"/>
          </a:xfrm>
          <a:prstGeom prst="roundRect">
            <a:avLst>
              <a:gd name="adj" fmla="val 5000"/>
            </a:avLst>
          </a:prstGeom>
          <a:solidFill>
            <a:srgbClr val="FBF9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4306824"/>
            <a:ext cx="5852160" cy="566928"/>
          </a:xfrm>
          <a:prstGeom prst="rect">
            <a:avLst/>
          </a:prstGeom>
          <a:noFill/>
        </p:spPr>
        <p:txBody>
          <a:bodyPr wrap="square" anchor="ctr" lIns="0" rIns="0" tIns="0" bIns="0">
            <a:spAutoFit/>
          </a:bodyPr>
          <a:lstStyle/>
          <a:p>
            <a:pPr algn="l">
              <a:lnSpc>
                <a:spcPct val="95000"/>
              </a:lnSpc>
            </a:pPr>
            <a:r>
              <a:rPr sz="2500" b="1" i="0">
                <a:solidFill>
                  <a:srgbClr val="282D32"/>
                </a:solidFill>
                <a:latin typeface="Calibri"/>
              </a:rPr>
              <a:t>Send mid-term reports to sponsors</a:t>
            </a:r>
          </a:p>
        </p:txBody>
      </p:sp>
      <p:sp>
        <p:nvSpPr>
          <p:cNvPr id="20" name="TextBox 19"/>
          <p:cNvSpPr txBox="1"/>
          <p:nvPr/>
        </p:nvSpPr>
        <p:spPr>
          <a:xfrm>
            <a:off x="6720840" y="4306824"/>
            <a:ext cx="2743200" cy="566928"/>
          </a:xfrm>
          <a:prstGeom prst="rect">
            <a:avLst/>
          </a:prstGeom>
          <a:noFill/>
        </p:spPr>
        <p:txBody>
          <a:bodyPr wrap="square" anchor="ctr" lIns="0" rIns="0" tIns="0" bIns="0">
            <a:spAutoFit/>
          </a:bodyPr>
          <a:lstStyle/>
          <a:p>
            <a:pPr algn="l">
              <a:lnSpc>
                <a:spcPct val="95000"/>
              </a:lnSpc>
            </a:pPr>
            <a:r>
              <a:rPr sz="2500" b="0" i="0">
                <a:solidFill>
                  <a:srgbClr val="282D32"/>
                </a:solidFill>
                <a:latin typeface="Calibri"/>
              </a:rPr>
              <a:t>Admissions</a:t>
            </a:r>
          </a:p>
        </p:txBody>
      </p:sp>
      <p:sp>
        <p:nvSpPr>
          <p:cNvPr id="21" name="TextBox 20"/>
          <p:cNvSpPr txBox="1"/>
          <p:nvPr/>
        </p:nvSpPr>
        <p:spPr>
          <a:xfrm>
            <a:off x="9555480" y="4306824"/>
            <a:ext cx="2011680" cy="566928"/>
          </a:xfrm>
          <a:prstGeom prst="rect">
            <a:avLst/>
          </a:prstGeom>
          <a:noFill/>
        </p:spPr>
        <p:txBody>
          <a:bodyPr wrap="square" anchor="ctr" lIns="0" rIns="0" tIns="0" bIns="0">
            <a:spAutoFit/>
          </a:bodyPr>
          <a:lstStyle/>
          <a:p>
            <a:pPr algn="l">
              <a:lnSpc>
                <a:spcPct val="95000"/>
              </a:lnSpc>
            </a:pPr>
            <a:r>
              <a:rPr sz="2500" b="0" i="0">
                <a:solidFill>
                  <a:srgbClr val="282D32"/>
                </a:solidFill>
                <a:latin typeface="Calibri"/>
              </a:rPr>
              <a:t>Thursday</a:t>
            </a:r>
          </a:p>
        </p:txBody>
      </p:sp>
      <p:sp>
        <p:nvSpPr>
          <p:cNvPr id="22" name="Rounded Rectangle 21"/>
          <p:cNvSpPr/>
          <p:nvPr/>
        </p:nvSpPr>
        <p:spPr>
          <a:xfrm>
            <a:off x="548640" y="4928616"/>
            <a:ext cx="11091672" cy="566928"/>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4928616"/>
            <a:ext cx="5852160" cy="566928"/>
          </a:xfrm>
          <a:prstGeom prst="rect">
            <a:avLst/>
          </a:prstGeom>
          <a:noFill/>
        </p:spPr>
        <p:txBody>
          <a:bodyPr wrap="square" anchor="ctr" lIns="0" rIns="0" tIns="0" bIns="0">
            <a:spAutoFit/>
          </a:bodyPr>
          <a:lstStyle/>
          <a:p>
            <a:pPr algn="l">
              <a:lnSpc>
                <a:spcPct val="95000"/>
              </a:lnSpc>
            </a:pPr>
            <a:r>
              <a:rPr sz="2500" b="1" i="0">
                <a:solidFill>
                  <a:srgbClr val="282D32"/>
                </a:solidFill>
                <a:latin typeface="Calibri"/>
              </a:rPr>
              <a:t>Plan CPD part 2</a:t>
            </a:r>
          </a:p>
        </p:txBody>
      </p:sp>
      <p:sp>
        <p:nvSpPr>
          <p:cNvPr id="24" name="TextBox 23"/>
          <p:cNvSpPr txBox="1"/>
          <p:nvPr/>
        </p:nvSpPr>
        <p:spPr>
          <a:xfrm>
            <a:off x="6720840" y="4928616"/>
            <a:ext cx="2743200" cy="566928"/>
          </a:xfrm>
          <a:prstGeom prst="rect">
            <a:avLst/>
          </a:prstGeom>
          <a:noFill/>
        </p:spPr>
        <p:txBody>
          <a:bodyPr wrap="square" anchor="ctr" lIns="0" rIns="0" tIns="0" bIns="0">
            <a:spAutoFit/>
          </a:bodyPr>
          <a:lstStyle/>
          <a:p>
            <a:pPr algn="l">
              <a:lnSpc>
                <a:spcPct val="95000"/>
              </a:lnSpc>
            </a:pPr>
            <a:r>
              <a:rPr sz="2500" b="0" i="0">
                <a:solidFill>
                  <a:srgbClr val="282D32"/>
                </a:solidFill>
                <a:latin typeface="Calibri"/>
              </a:rPr>
              <a:t>IT team</a:t>
            </a:r>
          </a:p>
        </p:txBody>
      </p:sp>
      <p:sp>
        <p:nvSpPr>
          <p:cNvPr id="25" name="TextBox 24"/>
          <p:cNvSpPr txBox="1"/>
          <p:nvPr/>
        </p:nvSpPr>
        <p:spPr>
          <a:xfrm>
            <a:off x="9555480" y="4928616"/>
            <a:ext cx="2011680" cy="566928"/>
          </a:xfrm>
          <a:prstGeom prst="rect">
            <a:avLst/>
          </a:prstGeom>
          <a:noFill/>
        </p:spPr>
        <p:txBody>
          <a:bodyPr wrap="square" anchor="ctr" lIns="0" rIns="0" tIns="0" bIns="0">
            <a:spAutoFit/>
          </a:bodyPr>
          <a:lstStyle/>
          <a:p>
            <a:pPr algn="l">
              <a:lnSpc>
                <a:spcPct val="95000"/>
              </a:lnSpc>
            </a:pPr>
            <a:r>
              <a:rPr sz="2500" b="0" i="0">
                <a:solidFill>
                  <a:srgbClr val="282D32"/>
                </a:solidFill>
                <a:latin typeface="Calibri"/>
              </a:rPr>
              <a:t>End of month</a:t>
            </a:r>
          </a:p>
        </p:txBody>
      </p:sp>
      <p:sp>
        <p:nvSpPr>
          <p:cNvPr id="26" name="TextBox 25"/>
          <p:cNvSpPr txBox="1"/>
          <p:nvPr/>
        </p:nvSpPr>
        <p:spPr>
          <a:xfrm>
            <a:off x="548640" y="5623560"/>
            <a:ext cx="11091672" cy="365760"/>
          </a:xfrm>
          <a:prstGeom prst="rect">
            <a:avLst/>
          </a:prstGeom>
          <a:noFill/>
        </p:spPr>
        <p:txBody>
          <a:bodyPr wrap="square" anchor="t" lIns="0" rIns="0" tIns="0" bIns="0">
            <a:spAutoFit/>
          </a:bodyPr>
          <a:lstStyle/>
          <a:p>
            <a:pPr algn="l">
              <a:lnSpc>
                <a:spcPct val="95000"/>
              </a:lnSpc>
            </a:pPr>
            <a:r>
              <a:rPr sz="1800" b="0" i="1">
                <a:solidFill>
                  <a:srgbClr val="6B7278"/>
                </a:solidFill>
                <a:latin typeface="Calibri"/>
              </a:rPr>
              <a:t>Sample rows for practice.</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6 · ADMIN EXAMPLE 3 · WEEKLY REPORT</a:t>
            </a:r>
          </a:p>
        </p:txBody>
      </p:sp>
      <p:sp>
        <p:nvSpPr>
          <p:cNvPr id="3" name="TextBox 2"/>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24</a:t>
            </a:r>
          </a:p>
        </p:txBody>
      </p:sp>
      <p:sp>
        <p:nvSpPr>
          <p:cNvPr id="4" name="TextBox 3"/>
          <p:cNvSpPr txBox="1"/>
          <p:nvPr/>
        </p:nvSpPr>
        <p:spPr>
          <a:xfrm>
            <a:off x="548640" y="731520"/>
            <a:ext cx="11064240" cy="1005840"/>
          </a:xfrm>
          <a:prstGeom prst="rect">
            <a:avLst/>
          </a:prstGeom>
          <a:noFill/>
        </p:spPr>
        <p:txBody>
          <a:bodyPr wrap="square" anchor="t" lIns="0" rIns="0" tIns="0" bIns="0">
            <a:spAutoFit/>
          </a:bodyPr>
          <a:lstStyle/>
          <a:p>
            <a:pPr algn="l">
              <a:lnSpc>
                <a:spcPct val="88000"/>
              </a:lnSpc>
            </a:pPr>
            <a:r>
              <a:rPr sz="5200" b="1" i="0">
                <a:solidFill>
                  <a:srgbClr val="1F3752"/>
                </a:solidFill>
                <a:latin typeface="Calibri"/>
              </a:rPr>
              <a:t>Attendance export into a summary</a:t>
            </a:r>
          </a:p>
        </p:txBody>
      </p:sp>
      <p:sp>
        <p:nvSpPr>
          <p:cNvPr id="5" name="Rounded Rectangle 4"/>
          <p:cNvSpPr/>
          <p:nvPr/>
        </p:nvSpPr>
        <p:spPr>
          <a:xfrm>
            <a:off x="548640" y="1920240"/>
            <a:ext cx="4480560" cy="3566160"/>
          </a:xfrm>
          <a:prstGeom prst="roundRect">
            <a:avLst>
              <a:gd name="adj" fmla="val 6000"/>
            </a:avLst>
          </a:prstGeom>
          <a:solidFill>
            <a:srgbClr val="FFFFFF"/>
          </a:solidFill>
          <a:ln w="31750">
            <a:solidFill>
              <a:srgbClr val="00968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777240" y="1719072"/>
            <a:ext cx="1406347" cy="34544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7240" y="1719072"/>
            <a:ext cx="1406347" cy="345440"/>
          </a:xfrm>
          <a:prstGeom prst="rect">
            <a:avLst/>
          </a:prstGeom>
          <a:noFill/>
        </p:spPr>
        <p:txBody>
          <a:bodyPr wrap="square" anchor="ctr" lIns="0" rIns="0" tIns="0" bIns="0">
            <a:spAutoFit/>
          </a:bodyPr>
          <a:lstStyle/>
          <a:p>
            <a:pPr algn="ctr">
              <a:lnSpc>
                <a:spcPct val="95000"/>
              </a:lnSpc>
            </a:pPr>
            <a:r>
              <a:rPr sz="1600" b="1" i="0">
                <a:solidFill>
                  <a:srgbClr val="FFFFFF"/>
                </a:solidFill>
                <a:latin typeface="Calibri"/>
              </a:rPr>
              <a:t>YOU TYPE</a:t>
            </a:r>
          </a:p>
        </p:txBody>
      </p:sp>
      <p:sp>
        <p:nvSpPr>
          <p:cNvPr id="8" name="TextBox 7"/>
          <p:cNvSpPr txBox="1"/>
          <p:nvPr/>
        </p:nvSpPr>
        <p:spPr>
          <a:xfrm>
            <a:off x="822959" y="2194560"/>
            <a:ext cx="3931920" cy="3200400"/>
          </a:xfrm>
          <a:prstGeom prst="rect">
            <a:avLst/>
          </a:prstGeom>
          <a:noFill/>
        </p:spPr>
        <p:txBody>
          <a:bodyPr wrap="square" anchor="t" lIns="0" rIns="0" tIns="0" bIns="0">
            <a:spAutoFit/>
          </a:bodyPr>
          <a:lstStyle/>
          <a:p>
            <a:pPr algn="l">
              <a:lnSpc>
                <a:spcPct val="100000"/>
              </a:lnSpc>
            </a:pPr>
            <a:r>
              <a:rPr sz="2600" b="0" i="0">
                <a:solidFill>
                  <a:srgbClr val="282D32"/>
                </a:solidFill>
                <a:latin typeface="Calibri"/>
              </a:rPr>
              <a:t>“Summarise this attendance sheet by programme. Show it as a bar chart. Flag any programme under 90%.”</a:t>
            </a:r>
          </a:p>
        </p:txBody>
      </p:sp>
      <p:sp>
        <p:nvSpPr>
          <p:cNvPr id="9" name="Right Arrow 8"/>
          <p:cNvSpPr/>
          <p:nvPr/>
        </p:nvSpPr>
        <p:spPr>
          <a:xfrm>
            <a:off x="5166360" y="3474720"/>
            <a:ext cx="502920" cy="457200"/>
          </a:xfrm>
          <a:prstGeom prst="rightArrow">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5806440" y="1920240"/>
            <a:ext cx="5833872" cy="3566160"/>
          </a:xfrm>
          <a:prstGeom prst="roundRect">
            <a:avLst>
              <a:gd name="adj" fmla="val 6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6035040" y="1719072"/>
            <a:ext cx="1903780" cy="345440"/>
          </a:xfrm>
          <a:prstGeom prst="roundRect">
            <a:avLst>
              <a:gd name="adj" fmla="val 50000"/>
            </a:avLst>
          </a:prstGeom>
          <a:solidFill>
            <a:srgbClr val="E09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035040" y="1719072"/>
            <a:ext cx="1903780" cy="345440"/>
          </a:xfrm>
          <a:prstGeom prst="rect">
            <a:avLst/>
          </a:prstGeom>
          <a:noFill/>
        </p:spPr>
        <p:txBody>
          <a:bodyPr wrap="square" anchor="ctr" lIns="0" rIns="0" tIns="0" bIns="0">
            <a:spAutoFit/>
          </a:bodyPr>
          <a:lstStyle/>
          <a:p>
            <a:pPr algn="ctr">
              <a:lnSpc>
                <a:spcPct val="95000"/>
              </a:lnSpc>
            </a:pPr>
            <a:r>
              <a:rPr sz="1600" b="1" i="0">
                <a:solidFill>
                  <a:srgbClr val="1F3752"/>
                </a:solidFill>
                <a:latin typeface="Calibri"/>
              </a:rPr>
              <a:t>AI GIVES YOU</a:t>
            </a:r>
          </a:p>
        </p:txBody>
      </p:sp>
      <p:sp>
        <p:nvSpPr>
          <p:cNvPr id="13" name="Rectangle 12"/>
          <p:cNvSpPr/>
          <p:nvPr/>
        </p:nvSpPr>
        <p:spPr>
          <a:xfrm>
            <a:off x="6126480" y="3026664"/>
            <a:ext cx="548640" cy="2048255"/>
          </a:xfrm>
          <a:prstGeom prst="rect">
            <a:avLst/>
          </a:prstGeom>
          <a:solidFill>
            <a:srgbClr val="4DB6A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989320" y="2679192"/>
            <a:ext cx="822959" cy="320040"/>
          </a:xfrm>
          <a:prstGeom prst="rect">
            <a:avLst/>
          </a:prstGeom>
          <a:noFill/>
        </p:spPr>
        <p:txBody>
          <a:bodyPr wrap="square" anchor="t" lIns="0" rIns="0" tIns="0" bIns="0">
            <a:spAutoFit/>
          </a:bodyPr>
          <a:lstStyle/>
          <a:p>
            <a:pPr algn="ctr">
              <a:lnSpc>
                <a:spcPct val="95000"/>
              </a:lnSpc>
            </a:pPr>
            <a:r>
              <a:rPr sz="1500" b="1" i="0">
                <a:solidFill>
                  <a:srgbClr val="FFFFFF"/>
                </a:solidFill>
                <a:latin typeface="Calibri"/>
              </a:rPr>
              <a:t>96%</a:t>
            </a:r>
          </a:p>
        </p:txBody>
      </p:sp>
      <p:sp>
        <p:nvSpPr>
          <p:cNvPr id="15" name="TextBox 14"/>
          <p:cNvSpPr txBox="1"/>
          <p:nvPr/>
        </p:nvSpPr>
        <p:spPr>
          <a:xfrm>
            <a:off x="5989320" y="5120640"/>
            <a:ext cx="822959" cy="320040"/>
          </a:xfrm>
          <a:prstGeom prst="rect">
            <a:avLst/>
          </a:prstGeom>
          <a:noFill/>
        </p:spPr>
        <p:txBody>
          <a:bodyPr wrap="square" anchor="t" lIns="0" rIns="0" tIns="0" bIns="0">
            <a:spAutoFit/>
          </a:bodyPr>
          <a:lstStyle/>
          <a:p>
            <a:pPr algn="ctr">
              <a:lnSpc>
                <a:spcPct val="95000"/>
              </a:lnSpc>
            </a:pPr>
            <a:r>
              <a:rPr sz="1500" b="1" i="0">
                <a:solidFill>
                  <a:srgbClr val="FFFFFF"/>
                </a:solidFill>
                <a:latin typeface="Calibri"/>
              </a:rPr>
              <a:t>H&amp;S</a:t>
            </a:r>
          </a:p>
        </p:txBody>
      </p:sp>
      <p:sp>
        <p:nvSpPr>
          <p:cNvPr id="16" name="Rectangle 15"/>
          <p:cNvSpPr/>
          <p:nvPr/>
        </p:nvSpPr>
        <p:spPr>
          <a:xfrm>
            <a:off x="6903720" y="3410712"/>
            <a:ext cx="548640" cy="1664207"/>
          </a:xfrm>
          <a:prstGeom prst="rect">
            <a:avLst/>
          </a:prstGeom>
          <a:solidFill>
            <a:srgbClr val="4DB6A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766559" y="3063240"/>
            <a:ext cx="822959" cy="320040"/>
          </a:xfrm>
          <a:prstGeom prst="rect">
            <a:avLst/>
          </a:prstGeom>
          <a:noFill/>
        </p:spPr>
        <p:txBody>
          <a:bodyPr wrap="square" anchor="t" lIns="0" rIns="0" tIns="0" bIns="0">
            <a:spAutoFit/>
          </a:bodyPr>
          <a:lstStyle/>
          <a:p>
            <a:pPr algn="ctr">
              <a:lnSpc>
                <a:spcPct val="95000"/>
              </a:lnSpc>
            </a:pPr>
            <a:r>
              <a:rPr sz="1500" b="1" i="0">
                <a:solidFill>
                  <a:srgbClr val="FFFFFF"/>
                </a:solidFill>
                <a:latin typeface="Calibri"/>
              </a:rPr>
              <a:t>93%</a:t>
            </a:r>
          </a:p>
        </p:txBody>
      </p:sp>
      <p:sp>
        <p:nvSpPr>
          <p:cNvPr id="18" name="TextBox 17"/>
          <p:cNvSpPr txBox="1"/>
          <p:nvPr/>
        </p:nvSpPr>
        <p:spPr>
          <a:xfrm>
            <a:off x="6766559" y="5120640"/>
            <a:ext cx="822959" cy="320040"/>
          </a:xfrm>
          <a:prstGeom prst="rect">
            <a:avLst/>
          </a:prstGeom>
          <a:noFill/>
        </p:spPr>
        <p:txBody>
          <a:bodyPr wrap="square" anchor="t" lIns="0" rIns="0" tIns="0" bIns="0">
            <a:spAutoFit/>
          </a:bodyPr>
          <a:lstStyle/>
          <a:p>
            <a:pPr algn="ctr">
              <a:lnSpc>
                <a:spcPct val="95000"/>
              </a:lnSpc>
            </a:pPr>
            <a:r>
              <a:rPr sz="1500" b="1" i="0">
                <a:solidFill>
                  <a:srgbClr val="FFFFFF"/>
                </a:solidFill>
                <a:latin typeface="Calibri"/>
              </a:rPr>
              <a:t>HVAC</a:t>
            </a:r>
          </a:p>
        </p:txBody>
      </p:sp>
      <p:sp>
        <p:nvSpPr>
          <p:cNvPr id="19" name="Rectangle 18"/>
          <p:cNvSpPr/>
          <p:nvPr/>
        </p:nvSpPr>
        <p:spPr>
          <a:xfrm>
            <a:off x="7680960" y="4050791"/>
            <a:ext cx="548640" cy="1024127"/>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543800" y="3703320"/>
            <a:ext cx="822959" cy="320040"/>
          </a:xfrm>
          <a:prstGeom prst="rect">
            <a:avLst/>
          </a:prstGeom>
          <a:noFill/>
        </p:spPr>
        <p:txBody>
          <a:bodyPr wrap="square" anchor="t" lIns="0" rIns="0" tIns="0" bIns="0">
            <a:spAutoFit/>
          </a:bodyPr>
          <a:lstStyle/>
          <a:p>
            <a:pPr algn="ctr">
              <a:lnSpc>
                <a:spcPct val="95000"/>
              </a:lnSpc>
            </a:pPr>
            <a:r>
              <a:rPr sz="1500" b="1" i="0">
                <a:solidFill>
                  <a:srgbClr val="FFFFFF"/>
                </a:solidFill>
                <a:latin typeface="Calibri"/>
              </a:rPr>
              <a:t>88%</a:t>
            </a:r>
          </a:p>
        </p:txBody>
      </p:sp>
      <p:sp>
        <p:nvSpPr>
          <p:cNvPr id="21" name="TextBox 20"/>
          <p:cNvSpPr txBox="1"/>
          <p:nvPr/>
        </p:nvSpPr>
        <p:spPr>
          <a:xfrm>
            <a:off x="7543800" y="5120640"/>
            <a:ext cx="822959" cy="320040"/>
          </a:xfrm>
          <a:prstGeom prst="rect">
            <a:avLst/>
          </a:prstGeom>
          <a:noFill/>
        </p:spPr>
        <p:txBody>
          <a:bodyPr wrap="square" anchor="t" lIns="0" rIns="0" tIns="0" bIns="0">
            <a:spAutoFit/>
          </a:bodyPr>
          <a:lstStyle/>
          <a:p>
            <a:pPr algn="ctr">
              <a:lnSpc>
                <a:spcPct val="95000"/>
              </a:lnSpc>
            </a:pPr>
            <a:r>
              <a:rPr sz="1500" b="1" i="0">
                <a:solidFill>
                  <a:srgbClr val="FFFFFF"/>
                </a:solidFill>
                <a:latin typeface="Calibri"/>
              </a:rPr>
              <a:t>SCM</a:t>
            </a:r>
          </a:p>
        </p:txBody>
      </p:sp>
      <p:sp>
        <p:nvSpPr>
          <p:cNvPr id="22" name="Rectangle 21"/>
          <p:cNvSpPr/>
          <p:nvPr/>
        </p:nvSpPr>
        <p:spPr>
          <a:xfrm>
            <a:off x="8458200" y="3154680"/>
            <a:ext cx="548640" cy="1920239"/>
          </a:xfrm>
          <a:prstGeom prst="rect">
            <a:avLst/>
          </a:prstGeom>
          <a:solidFill>
            <a:srgbClr val="4DB6A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321040" y="2807208"/>
            <a:ext cx="822959" cy="320040"/>
          </a:xfrm>
          <a:prstGeom prst="rect">
            <a:avLst/>
          </a:prstGeom>
          <a:noFill/>
        </p:spPr>
        <p:txBody>
          <a:bodyPr wrap="square" anchor="t" lIns="0" rIns="0" tIns="0" bIns="0">
            <a:spAutoFit/>
          </a:bodyPr>
          <a:lstStyle/>
          <a:p>
            <a:pPr algn="ctr">
              <a:lnSpc>
                <a:spcPct val="95000"/>
              </a:lnSpc>
            </a:pPr>
            <a:r>
              <a:rPr sz="1500" b="1" i="0">
                <a:solidFill>
                  <a:srgbClr val="FFFFFF"/>
                </a:solidFill>
                <a:latin typeface="Calibri"/>
              </a:rPr>
              <a:t>95%</a:t>
            </a:r>
          </a:p>
        </p:txBody>
      </p:sp>
      <p:sp>
        <p:nvSpPr>
          <p:cNvPr id="24" name="TextBox 23"/>
          <p:cNvSpPr txBox="1"/>
          <p:nvPr/>
        </p:nvSpPr>
        <p:spPr>
          <a:xfrm>
            <a:off x="8321040" y="5120640"/>
            <a:ext cx="822959" cy="320040"/>
          </a:xfrm>
          <a:prstGeom prst="rect">
            <a:avLst/>
          </a:prstGeom>
          <a:noFill/>
        </p:spPr>
        <p:txBody>
          <a:bodyPr wrap="square" anchor="t" lIns="0" rIns="0" tIns="0" bIns="0">
            <a:spAutoFit/>
          </a:bodyPr>
          <a:lstStyle/>
          <a:p>
            <a:pPr algn="ctr">
              <a:lnSpc>
                <a:spcPct val="95000"/>
              </a:lnSpc>
            </a:pPr>
            <a:r>
              <a:rPr sz="1500" b="1" i="0">
                <a:solidFill>
                  <a:srgbClr val="FFFFFF"/>
                </a:solidFill>
                <a:latin typeface="Calibri"/>
              </a:rPr>
              <a:t>Elec</a:t>
            </a:r>
          </a:p>
        </p:txBody>
      </p:sp>
      <p:sp>
        <p:nvSpPr>
          <p:cNvPr id="25" name="Rectangle 24"/>
          <p:cNvSpPr/>
          <p:nvPr/>
        </p:nvSpPr>
        <p:spPr>
          <a:xfrm>
            <a:off x="9235440" y="3538728"/>
            <a:ext cx="548640" cy="1536192"/>
          </a:xfrm>
          <a:prstGeom prst="rect">
            <a:avLst/>
          </a:prstGeom>
          <a:solidFill>
            <a:srgbClr val="4DB6A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098280" y="3191256"/>
            <a:ext cx="822959" cy="320040"/>
          </a:xfrm>
          <a:prstGeom prst="rect">
            <a:avLst/>
          </a:prstGeom>
          <a:noFill/>
        </p:spPr>
        <p:txBody>
          <a:bodyPr wrap="square" anchor="t" lIns="0" rIns="0" tIns="0" bIns="0">
            <a:spAutoFit/>
          </a:bodyPr>
          <a:lstStyle/>
          <a:p>
            <a:pPr algn="ctr">
              <a:lnSpc>
                <a:spcPct val="95000"/>
              </a:lnSpc>
            </a:pPr>
            <a:r>
              <a:rPr sz="1500" b="1" i="0">
                <a:solidFill>
                  <a:srgbClr val="FFFFFF"/>
                </a:solidFill>
                <a:latin typeface="Calibri"/>
              </a:rPr>
              <a:t>92%</a:t>
            </a:r>
          </a:p>
        </p:txBody>
      </p:sp>
      <p:sp>
        <p:nvSpPr>
          <p:cNvPr id="27" name="TextBox 26"/>
          <p:cNvSpPr txBox="1"/>
          <p:nvPr/>
        </p:nvSpPr>
        <p:spPr>
          <a:xfrm>
            <a:off x="9098280" y="5120640"/>
            <a:ext cx="822959" cy="320040"/>
          </a:xfrm>
          <a:prstGeom prst="rect">
            <a:avLst/>
          </a:prstGeom>
          <a:noFill/>
        </p:spPr>
        <p:txBody>
          <a:bodyPr wrap="square" anchor="t" lIns="0" rIns="0" tIns="0" bIns="0">
            <a:spAutoFit/>
          </a:bodyPr>
          <a:lstStyle/>
          <a:p>
            <a:pPr algn="ctr">
              <a:lnSpc>
                <a:spcPct val="95000"/>
              </a:lnSpc>
            </a:pPr>
            <a:r>
              <a:rPr sz="1500" b="1" i="0">
                <a:solidFill>
                  <a:srgbClr val="FFFFFF"/>
                </a:solidFill>
                <a:latin typeface="Calibri"/>
              </a:rPr>
              <a:t>QC</a:t>
            </a:r>
          </a:p>
        </p:txBody>
      </p:sp>
      <p:sp>
        <p:nvSpPr>
          <p:cNvPr id="28" name="Rectangle 27"/>
          <p:cNvSpPr/>
          <p:nvPr/>
        </p:nvSpPr>
        <p:spPr>
          <a:xfrm>
            <a:off x="10012680" y="2898648"/>
            <a:ext cx="548640" cy="2176272"/>
          </a:xfrm>
          <a:prstGeom prst="rect">
            <a:avLst/>
          </a:prstGeom>
          <a:solidFill>
            <a:srgbClr val="4DB6A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9875519" y="2551176"/>
            <a:ext cx="822959" cy="320040"/>
          </a:xfrm>
          <a:prstGeom prst="rect">
            <a:avLst/>
          </a:prstGeom>
          <a:noFill/>
        </p:spPr>
        <p:txBody>
          <a:bodyPr wrap="square" anchor="t" lIns="0" rIns="0" tIns="0" bIns="0">
            <a:spAutoFit/>
          </a:bodyPr>
          <a:lstStyle/>
          <a:p>
            <a:pPr algn="ctr">
              <a:lnSpc>
                <a:spcPct val="95000"/>
              </a:lnSpc>
            </a:pPr>
            <a:r>
              <a:rPr sz="1500" b="1" i="0">
                <a:solidFill>
                  <a:srgbClr val="FFFFFF"/>
                </a:solidFill>
                <a:latin typeface="Calibri"/>
              </a:rPr>
              <a:t>97%</a:t>
            </a:r>
          </a:p>
        </p:txBody>
      </p:sp>
      <p:sp>
        <p:nvSpPr>
          <p:cNvPr id="30" name="TextBox 29"/>
          <p:cNvSpPr txBox="1"/>
          <p:nvPr/>
        </p:nvSpPr>
        <p:spPr>
          <a:xfrm>
            <a:off x="9875519" y="5120640"/>
            <a:ext cx="822959" cy="320040"/>
          </a:xfrm>
          <a:prstGeom prst="rect">
            <a:avLst/>
          </a:prstGeom>
          <a:noFill/>
        </p:spPr>
        <p:txBody>
          <a:bodyPr wrap="square" anchor="t" lIns="0" rIns="0" tIns="0" bIns="0">
            <a:spAutoFit/>
          </a:bodyPr>
          <a:lstStyle/>
          <a:p>
            <a:pPr algn="ctr">
              <a:lnSpc>
                <a:spcPct val="95000"/>
              </a:lnSpc>
            </a:pPr>
            <a:r>
              <a:rPr sz="1500" b="1" i="0">
                <a:solidFill>
                  <a:srgbClr val="FFFFFF"/>
                </a:solidFill>
                <a:latin typeface="Calibri"/>
              </a:rPr>
              <a:t>BA</a:t>
            </a:r>
          </a:p>
        </p:txBody>
      </p:sp>
      <p:sp>
        <p:nvSpPr>
          <p:cNvPr id="31" name="Rectangle 30"/>
          <p:cNvSpPr/>
          <p:nvPr/>
        </p:nvSpPr>
        <p:spPr>
          <a:xfrm>
            <a:off x="10789920" y="3282696"/>
            <a:ext cx="548640" cy="1792223"/>
          </a:xfrm>
          <a:prstGeom prst="rect">
            <a:avLst/>
          </a:prstGeom>
          <a:solidFill>
            <a:srgbClr val="4DB6A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0652760" y="2935224"/>
            <a:ext cx="822959" cy="320040"/>
          </a:xfrm>
          <a:prstGeom prst="rect">
            <a:avLst/>
          </a:prstGeom>
          <a:noFill/>
        </p:spPr>
        <p:txBody>
          <a:bodyPr wrap="square" anchor="t" lIns="0" rIns="0" tIns="0" bIns="0">
            <a:spAutoFit/>
          </a:bodyPr>
          <a:lstStyle/>
          <a:p>
            <a:pPr algn="ctr">
              <a:lnSpc>
                <a:spcPct val="95000"/>
              </a:lnSpc>
            </a:pPr>
            <a:r>
              <a:rPr sz="1500" b="1" i="0">
                <a:solidFill>
                  <a:srgbClr val="FFFFFF"/>
                </a:solidFill>
                <a:latin typeface="Calibri"/>
              </a:rPr>
              <a:t>94%</a:t>
            </a:r>
          </a:p>
        </p:txBody>
      </p:sp>
      <p:sp>
        <p:nvSpPr>
          <p:cNvPr id="33" name="TextBox 32"/>
          <p:cNvSpPr txBox="1"/>
          <p:nvPr/>
        </p:nvSpPr>
        <p:spPr>
          <a:xfrm>
            <a:off x="10652760" y="5120640"/>
            <a:ext cx="822959" cy="320040"/>
          </a:xfrm>
          <a:prstGeom prst="rect">
            <a:avLst/>
          </a:prstGeom>
          <a:noFill/>
        </p:spPr>
        <p:txBody>
          <a:bodyPr wrap="square" anchor="t" lIns="0" rIns="0" tIns="0" bIns="0">
            <a:spAutoFit/>
          </a:bodyPr>
          <a:lstStyle/>
          <a:p>
            <a:pPr algn="ctr">
              <a:lnSpc>
                <a:spcPct val="95000"/>
              </a:lnSpc>
            </a:pPr>
            <a:r>
              <a:rPr sz="1500" b="1" i="0">
                <a:solidFill>
                  <a:srgbClr val="FFFFFF"/>
                </a:solidFill>
                <a:latin typeface="Calibri"/>
              </a:rPr>
              <a:t>Lab</a:t>
            </a:r>
          </a:p>
        </p:txBody>
      </p:sp>
      <p:sp>
        <p:nvSpPr>
          <p:cNvPr id="34" name="Rounded Rectangle 33"/>
          <p:cNvSpPr/>
          <p:nvPr/>
        </p:nvSpPr>
        <p:spPr>
          <a:xfrm>
            <a:off x="548640" y="5806440"/>
            <a:ext cx="9407347" cy="777240"/>
          </a:xfrm>
          <a:prstGeom prst="roundRect">
            <a:avLst>
              <a:gd name="adj" fmla="val 50000"/>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548640" y="5806440"/>
            <a:ext cx="9407347" cy="777240"/>
          </a:xfrm>
          <a:prstGeom prst="rect">
            <a:avLst/>
          </a:prstGeom>
          <a:noFill/>
        </p:spPr>
        <p:txBody>
          <a:bodyPr wrap="square" anchor="ctr" lIns="0" rIns="0" tIns="0" bIns="0">
            <a:spAutoFit/>
          </a:bodyPr>
          <a:lstStyle/>
          <a:p>
            <a:pPr algn="ctr">
              <a:lnSpc>
                <a:spcPct val="95000"/>
              </a:lnSpc>
            </a:pPr>
            <a:r>
              <a:rPr sz="3000" b="1" i="0">
                <a:solidFill>
                  <a:srgbClr val="FFFFFF"/>
                </a:solidFill>
                <a:latin typeface="Calibri"/>
              </a:rPr>
              <a:t>Sample data. Remove names before you paste.</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7 · SAFE USE</a:t>
            </a:r>
          </a:p>
        </p:txBody>
      </p:sp>
      <p:sp>
        <p:nvSpPr>
          <p:cNvPr id="3" name="TextBox 2"/>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25</a:t>
            </a:r>
          </a:p>
        </p:txBody>
      </p:sp>
      <p:sp>
        <p:nvSpPr>
          <p:cNvPr id="4" name="TextBox 3"/>
          <p:cNvSpPr txBox="1"/>
          <p:nvPr/>
        </p:nvSpPr>
        <p:spPr>
          <a:xfrm>
            <a:off x="548640" y="731520"/>
            <a:ext cx="11064240" cy="1005840"/>
          </a:xfrm>
          <a:prstGeom prst="rect">
            <a:avLst/>
          </a:prstGeom>
          <a:noFill/>
        </p:spPr>
        <p:txBody>
          <a:bodyPr wrap="square" anchor="t" lIns="0" rIns="0" tIns="0" bIns="0">
            <a:spAutoFit/>
          </a:bodyPr>
          <a:lstStyle/>
          <a:p>
            <a:pPr algn="l">
              <a:lnSpc>
                <a:spcPct val="88000"/>
              </a:lnSpc>
            </a:pPr>
            <a:r>
              <a:rPr sz="6400" b="1" i="0">
                <a:solidFill>
                  <a:srgbClr val="1F3752"/>
                </a:solidFill>
                <a:latin typeface="Calibri"/>
              </a:rPr>
              <a:t>The traffic light rule</a:t>
            </a:r>
          </a:p>
        </p:txBody>
      </p:sp>
      <p:pic>
        <p:nvPicPr>
          <p:cNvPr id="5" name="Picture 4" descr="traffic_s_c.jpg"/>
          <p:cNvPicPr>
            <a:picLocks noChangeAspect="1"/>
          </p:cNvPicPr>
          <p:nvPr/>
        </p:nvPicPr>
        <p:blipFill>
          <a:blip r:embed="rId2"/>
          <a:stretch>
            <a:fillRect/>
          </a:stretch>
        </p:blipFill>
        <p:spPr>
          <a:xfrm>
            <a:off x="457200" y="1691640"/>
            <a:ext cx="2651760" cy="4004938"/>
          </a:xfrm>
          <a:prstGeom prst="rect">
            <a:avLst/>
          </a:prstGeom>
        </p:spPr>
      </p:pic>
      <p:sp>
        <p:nvSpPr>
          <p:cNvPr id="6" name="Rounded Rectangle 5"/>
          <p:cNvSpPr/>
          <p:nvPr/>
        </p:nvSpPr>
        <p:spPr>
          <a:xfrm>
            <a:off x="3383280" y="1783080"/>
            <a:ext cx="8257031" cy="1143000"/>
          </a:xfrm>
          <a:prstGeom prst="roundRect">
            <a:avLst>
              <a:gd name="adj" fmla="val 12000"/>
            </a:avLst>
          </a:prstGeom>
          <a:solidFill>
            <a:srgbClr val="2E9E5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11880" y="1783080"/>
            <a:ext cx="2651760" cy="1143000"/>
          </a:xfrm>
          <a:prstGeom prst="rect">
            <a:avLst/>
          </a:prstGeom>
          <a:noFill/>
        </p:spPr>
        <p:txBody>
          <a:bodyPr wrap="square" anchor="ctr" lIns="0" rIns="0" tIns="0" bIns="0">
            <a:spAutoFit/>
          </a:bodyPr>
          <a:lstStyle/>
          <a:p>
            <a:pPr algn="l">
              <a:lnSpc>
                <a:spcPct val="95000"/>
              </a:lnSpc>
            </a:pPr>
            <a:r>
              <a:rPr sz="3200" b="1" i="0">
                <a:solidFill>
                  <a:srgbClr val="FFFFFF"/>
                </a:solidFill>
                <a:latin typeface="Calibri"/>
              </a:rPr>
              <a:t>GO</a:t>
            </a:r>
          </a:p>
        </p:txBody>
      </p:sp>
      <p:sp>
        <p:nvSpPr>
          <p:cNvPr id="8" name="TextBox 7"/>
          <p:cNvSpPr txBox="1"/>
          <p:nvPr/>
        </p:nvSpPr>
        <p:spPr>
          <a:xfrm>
            <a:off x="6263640" y="1783080"/>
            <a:ext cx="5257800" cy="1143000"/>
          </a:xfrm>
          <a:prstGeom prst="rect">
            <a:avLst/>
          </a:prstGeom>
          <a:noFill/>
        </p:spPr>
        <p:txBody>
          <a:bodyPr wrap="square" anchor="ctr" lIns="0" rIns="0" tIns="0" bIns="0">
            <a:spAutoFit/>
          </a:bodyPr>
          <a:lstStyle/>
          <a:p>
            <a:pPr algn="l">
              <a:lnSpc>
                <a:spcPct val="100000"/>
              </a:lnSpc>
            </a:pPr>
            <a:r>
              <a:rPr sz="2500" b="1" i="0">
                <a:solidFill>
                  <a:srgbClr val="FFFFFF"/>
                </a:solidFill>
                <a:latin typeface="Calibri"/>
              </a:rPr>
              <a:t>Ideas · drafts · lesson outlines · quiz drafts</a:t>
            </a:r>
          </a:p>
        </p:txBody>
      </p:sp>
      <p:sp>
        <p:nvSpPr>
          <p:cNvPr id="9" name="Rounded Rectangle 8"/>
          <p:cNvSpPr/>
          <p:nvPr/>
        </p:nvSpPr>
        <p:spPr>
          <a:xfrm>
            <a:off x="3383280" y="3108960"/>
            <a:ext cx="8257031" cy="1143000"/>
          </a:xfrm>
          <a:prstGeom prst="roundRect">
            <a:avLst>
              <a:gd name="adj" fmla="val 12000"/>
            </a:avLst>
          </a:prstGeom>
          <a:solidFill>
            <a:srgbClr val="E09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611880" y="3108960"/>
            <a:ext cx="2651760" cy="1143000"/>
          </a:xfrm>
          <a:prstGeom prst="rect">
            <a:avLst/>
          </a:prstGeom>
          <a:noFill/>
        </p:spPr>
        <p:txBody>
          <a:bodyPr wrap="square" anchor="ctr" lIns="0" rIns="0" tIns="0" bIns="0">
            <a:spAutoFit/>
          </a:bodyPr>
          <a:lstStyle/>
          <a:p>
            <a:pPr algn="l">
              <a:lnSpc>
                <a:spcPct val="95000"/>
              </a:lnSpc>
            </a:pPr>
            <a:r>
              <a:rPr sz="3200" b="1" i="0">
                <a:solidFill>
                  <a:srgbClr val="FFFFFF"/>
                </a:solidFill>
                <a:latin typeface="Calibri"/>
              </a:rPr>
              <a:t>CHECK FIRST</a:t>
            </a:r>
          </a:p>
        </p:txBody>
      </p:sp>
      <p:sp>
        <p:nvSpPr>
          <p:cNvPr id="11" name="TextBox 10"/>
          <p:cNvSpPr txBox="1"/>
          <p:nvPr/>
        </p:nvSpPr>
        <p:spPr>
          <a:xfrm>
            <a:off x="6263640" y="3108960"/>
            <a:ext cx="5257800" cy="1143000"/>
          </a:xfrm>
          <a:prstGeom prst="rect">
            <a:avLst/>
          </a:prstGeom>
          <a:noFill/>
        </p:spPr>
        <p:txBody>
          <a:bodyPr wrap="square" anchor="ctr" lIns="0" rIns="0" tIns="0" bIns="0">
            <a:spAutoFit/>
          </a:bodyPr>
          <a:lstStyle/>
          <a:p>
            <a:pPr algn="l">
              <a:lnSpc>
                <a:spcPct val="100000"/>
              </a:lnSpc>
            </a:pPr>
            <a:r>
              <a:rPr sz="2500" b="1" i="0">
                <a:solidFill>
                  <a:srgbClr val="FFFFFF"/>
                </a:solidFill>
                <a:latin typeface="Calibri"/>
              </a:rPr>
              <a:t>Facts · numbers · safety steps · regulations</a:t>
            </a:r>
          </a:p>
        </p:txBody>
      </p:sp>
      <p:sp>
        <p:nvSpPr>
          <p:cNvPr id="12" name="Rounded Rectangle 11"/>
          <p:cNvSpPr/>
          <p:nvPr/>
        </p:nvSpPr>
        <p:spPr>
          <a:xfrm>
            <a:off x="3383280" y="4434840"/>
            <a:ext cx="8257031" cy="1143000"/>
          </a:xfrm>
          <a:prstGeom prst="roundRect">
            <a:avLst>
              <a:gd name="adj" fmla="val 12000"/>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611880" y="4434840"/>
            <a:ext cx="2651760" cy="1143000"/>
          </a:xfrm>
          <a:prstGeom prst="rect">
            <a:avLst/>
          </a:prstGeom>
          <a:noFill/>
        </p:spPr>
        <p:txBody>
          <a:bodyPr wrap="square" anchor="ctr" lIns="0" rIns="0" tIns="0" bIns="0">
            <a:spAutoFit/>
          </a:bodyPr>
          <a:lstStyle/>
          <a:p>
            <a:pPr algn="l">
              <a:lnSpc>
                <a:spcPct val="95000"/>
              </a:lnSpc>
            </a:pPr>
            <a:r>
              <a:rPr sz="3200" b="1" i="0">
                <a:solidFill>
                  <a:srgbClr val="FFFFFF"/>
                </a:solidFill>
                <a:latin typeface="Calibri"/>
              </a:rPr>
              <a:t>NEVER</a:t>
            </a:r>
          </a:p>
        </p:txBody>
      </p:sp>
      <p:sp>
        <p:nvSpPr>
          <p:cNvPr id="14" name="TextBox 13"/>
          <p:cNvSpPr txBox="1"/>
          <p:nvPr/>
        </p:nvSpPr>
        <p:spPr>
          <a:xfrm>
            <a:off x="6263640" y="4434840"/>
            <a:ext cx="5257800" cy="1143000"/>
          </a:xfrm>
          <a:prstGeom prst="rect">
            <a:avLst/>
          </a:prstGeom>
          <a:noFill/>
        </p:spPr>
        <p:txBody>
          <a:bodyPr wrap="square" anchor="ctr" lIns="0" rIns="0" tIns="0" bIns="0">
            <a:spAutoFit/>
          </a:bodyPr>
          <a:lstStyle/>
          <a:p>
            <a:pPr algn="l">
              <a:lnSpc>
                <a:spcPct val="100000"/>
              </a:lnSpc>
            </a:pPr>
            <a:r>
              <a:rPr sz="2500" b="1" i="0">
                <a:solidFill>
                  <a:srgbClr val="FFFFFF"/>
                </a:solidFill>
                <a:latin typeface="Calibri"/>
              </a:rPr>
              <a:t>Trainee names · national ID · grades · health data</a:t>
            </a:r>
          </a:p>
        </p:txBody>
      </p:sp>
      <p:sp>
        <p:nvSpPr>
          <p:cNvPr id="15" name="Rounded Rectangle 14"/>
          <p:cNvSpPr/>
          <p:nvPr/>
        </p:nvSpPr>
        <p:spPr>
          <a:xfrm>
            <a:off x="548640" y="5852160"/>
            <a:ext cx="11091672" cy="777240"/>
          </a:xfrm>
          <a:prstGeom prst="roundRect">
            <a:avLst>
              <a:gd name="adj" fmla="val 50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48640" y="5852160"/>
            <a:ext cx="11091672" cy="777240"/>
          </a:xfrm>
          <a:prstGeom prst="rect">
            <a:avLst/>
          </a:prstGeom>
          <a:noFill/>
        </p:spPr>
        <p:txBody>
          <a:bodyPr wrap="square" anchor="ctr" lIns="0" rIns="0" tIns="0" bIns="0">
            <a:spAutoFit/>
          </a:bodyPr>
          <a:lstStyle/>
          <a:p>
            <a:pPr algn="ctr">
              <a:lnSpc>
                <a:spcPct val="95000"/>
              </a:lnSpc>
            </a:pPr>
            <a:r>
              <a:rPr sz="2800" b="1" i="0">
                <a:solidFill>
                  <a:srgbClr val="FFFFFF"/>
                </a:solidFill>
                <a:latin typeface="Calibri"/>
              </a:rPr>
              <a:t>Saudi PDPL protects personal data. Follow LNA IT policy.</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ACTIVITY 5 · DISCUSS IN GROUPS</a:t>
            </a:r>
          </a:p>
        </p:txBody>
      </p:sp>
      <p:sp>
        <p:nvSpPr>
          <p:cNvPr id="3" name="TextBox 2"/>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26</a:t>
            </a:r>
          </a:p>
        </p:txBody>
      </p:sp>
      <p:sp>
        <p:nvSpPr>
          <p:cNvPr id="4" name="TextBox 3"/>
          <p:cNvSpPr txBox="1"/>
          <p:nvPr/>
        </p:nvSpPr>
        <p:spPr>
          <a:xfrm>
            <a:off x="548640" y="731520"/>
            <a:ext cx="11064240" cy="1005840"/>
          </a:xfrm>
          <a:prstGeom prst="rect">
            <a:avLst/>
          </a:prstGeom>
          <a:noFill/>
        </p:spPr>
        <p:txBody>
          <a:bodyPr wrap="square" anchor="t" lIns="0" rIns="0" tIns="0" bIns="0">
            <a:spAutoFit/>
          </a:bodyPr>
          <a:lstStyle/>
          <a:p>
            <a:pPr algn="l">
              <a:lnSpc>
                <a:spcPct val="88000"/>
              </a:lnSpc>
            </a:pPr>
            <a:r>
              <a:rPr sz="7200" b="1" i="0">
                <a:solidFill>
                  <a:srgbClr val="1F3752"/>
                </a:solidFill>
                <a:latin typeface="Calibri"/>
              </a:rPr>
              <a:t>AI or human?</a:t>
            </a:r>
          </a:p>
        </p:txBody>
      </p:sp>
      <p:sp>
        <p:nvSpPr>
          <p:cNvPr id="5" name="Rounded Rectangle 4"/>
          <p:cNvSpPr/>
          <p:nvPr/>
        </p:nvSpPr>
        <p:spPr>
          <a:xfrm>
            <a:off x="9281160" y="228600"/>
            <a:ext cx="2377440" cy="96012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281160" y="228600"/>
            <a:ext cx="2377440" cy="960120"/>
          </a:xfrm>
          <a:prstGeom prst="rect">
            <a:avLst/>
          </a:prstGeom>
          <a:noFill/>
        </p:spPr>
        <p:txBody>
          <a:bodyPr wrap="square" anchor="ctr" lIns="0" rIns="0" tIns="0" bIns="0">
            <a:spAutoFit/>
          </a:bodyPr>
          <a:lstStyle/>
          <a:p>
            <a:pPr algn="ctr">
              <a:lnSpc>
                <a:spcPct val="95000"/>
              </a:lnSpc>
            </a:pPr>
            <a:r>
              <a:rPr sz="3000" b="1" i="0">
                <a:solidFill>
                  <a:srgbClr val="FFFFFF"/>
                </a:solidFill>
                <a:latin typeface="Calibri"/>
              </a:rPr>
              <a:t>⏱ </a:t>
            </a:r>
            <a:r>
              <a:rPr sz="4400" b="1" i="0">
                <a:solidFill>
                  <a:srgbClr val="FFFFFF"/>
                </a:solidFill>
                <a:latin typeface="Calibri"/>
              </a:rPr>
              <a:t>4 min</a:t>
            </a:r>
          </a:p>
        </p:txBody>
      </p:sp>
      <p:sp>
        <p:nvSpPr>
          <p:cNvPr id="7" name="Rounded Rectangle 6"/>
          <p:cNvSpPr/>
          <p:nvPr/>
        </p:nvSpPr>
        <p:spPr>
          <a:xfrm>
            <a:off x="548640" y="1920240"/>
            <a:ext cx="5422392" cy="178308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777240" y="2304288"/>
            <a:ext cx="1005840" cy="1005840"/>
          </a:xfrm>
          <a:prstGeom prst="ellipse">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2304288"/>
            <a:ext cx="1005840" cy="1005840"/>
          </a:xfrm>
          <a:prstGeom prst="rect">
            <a:avLst/>
          </a:prstGeom>
          <a:noFill/>
        </p:spPr>
        <p:txBody>
          <a:bodyPr wrap="square" anchor="ctr" lIns="0" rIns="0" tIns="0" bIns="0">
            <a:spAutoFit/>
          </a:bodyPr>
          <a:lstStyle/>
          <a:p>
            <a:pPr algn="ctr">
              <a:lnSpc>
                <a:spcPct val="85000"/>
              </a:lnSpc>
            </a:pPr>
            <a:r>
              <a:rPr sz="4800" b="1" i="0">
                <a:solidFill>
                  <a:srgbClr val="FFFFFF"/>
                </a:solidFill>
                <a:latin typeface="Calibri"/>
              </a:rPr>
              <a:t>A</a:t>
            </a:r>
          </a:p>
        </p:txBody>
      </p:sp>
      <p:sp>
        <p:nvSpPr>
          <p:cNvPr id="10" name="TextBox 9"/>
          <p:cNvSpPr txBox="1"/>
          <p:nvPr/>
        </p:nvSpPr>
        <p:spPr>
          <a:xfrm>
            <a:off x="2011680" y="2011680"/>
            <a:ext cx="3794760" cy="1600200"/>
          </a:xfrm>
          <a:prstGeom prst="rect">
            <a:avLst/>
          </a:prstGeom>
          <a:noFill/>
        </p:spPr>
        <p:txBody>
          <a:bodyPr wrap="square" anchor="ctr" lIns="0" rIns="0" tIns="0" bIns="0">
            <a:spAutoFit/>
          </a:bodyPr>
          <a:lstStyle/>
          <a:p>
            <a:pPr algn="l">
              <a:lnSpc>
                <a:spcPct val="95000"/>
              </a:lnSpc>
            </a:pPr>
            <a:r>
              <a:rPr sz="2800" b="1" i="0">
                <a:solidFill>
                  <a:srgbClr val="1F3752"/>
                </a:solidFill>
                <a:latin typeface="Calibri"/>
              </a:rPr>
              <a:t>Ideas for Health &amp; Safety awareness week</a:t>
            </a:r>
          </a:p>
        </p:txBody>
      </p:sp>
      <p:sp>
        <p:nvSpPr>
          <p:cNvPr id="11" name="Rounded Rectangle 10"/>
          <p:cNvSpPr/>
          <p:nvPr/>
        </p:nvSpPr>
        <p:spPr>
          <a:xfrm>
            <a:off x="6217920" y="1920240"/>
            <a:ext cx="5422392" cy="178308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6446520" y="2304288"/>
            <a:ext cx="1005840" cy="1005840"/>
          </a:xfrm>
          <a:prstGeom prst="ellipse">
            <a:avLst/>
          </a:prstGeom>
          <a:solidFill>
            <a:srgbClr val="007F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46520" y="2304288"/>
            <a:ext cx="1005840" cy="1005840"/>
          </a:xfrm>
          <a:prstGeom prst="rect">
            <a:avLst/>
          </a:prstGeom>
          <a:noFill/>
        </p:spPr>
        <p:txBody>
          <a:bodyPr wrap="square" anchor="ctr" lIns="0" rIns="0" tIns="0" bIns="0">
            <a:spAutoFit/>
          </a:bodyPr>
          <a:lstStyle/>
          <a:p>
            <a:pPr algn="ctr">
              <a:lnSpc>
                <a:spcPct val="85000"/>
              </a:lnSpc>
            </a:pPr>
            <a:r>
              <a:rPr sz="4800" b="1" i="0">
                <a:solidFill>
                  <a:srgbClr val="FFFFFF"/>
                </a:solidFill>
                <a:latin typeface="Calibri"/>
              </a:rPr>
              <a:t>B</a:t>
            </a:r>
          </a:p>
        </p:txBody>
      </p:sp>
      <p:sp>
        <p:nvSpPr>
          <p:cNvPr id="14" name="TextBox 13"/>
          <p:cNvSpPr txBox="1"/>
          <p:nvPr/>
        </p:nvSpPr>
        <p:spPr>
          <a:xfrm>
            <a:off x="7680960" y="2011680"/>
            <a:ext cx="3794760" cy="1600200"/>
          </a:xfrm>
          <a:prstGeom prst="rect">
            <a:avLst/>
          </a:prstGeom>
          <a:noFill/>
        </p:spPr>
        <p:txBody>
          <a:bodyPr wrap="square" anchor="ctr" lIns="0" rIns="0" tIns="0" bIns="0">
            <a:spAutoFit/>
          </a:bodyPr>
          <a:lstStyle/>
          <a:p>
            <a:pPr algn="l">
              <a:lnSpc>
                <a:spcPct val="95000"/>
              </a:lnSpc>
            </a:pPr>
            <a:r>
              <a:rPr sz="2800" b="1" i="0">
                <a:solidFill>
                  <a:srgbClr val="1F3752"/>
                </a:solidFill>
                <a:latin typeface="Calibri"/>
              </a:rPr>
              <a:t>Decide if a trainee passes the diploma</a:t>
            </a:r>
          </a:p>
        </p:txBody>
      </p:sp>
      <p:sp>
        <p:nvSpPr>
          <p:cNvPr id="15" name="Rounded Rectangle 14"/>
          <p:cNvSpPr/>
          <p:nvPr/>
        </p:nvSpPr>
        <p:spPr>
          <a:xfrm>
            <a:off x="548640" y="3886200"/>
            <a:ext cx="5422392" cy="178308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777240" y="4270248"/>
            <a:ext cx="1005840" cy="1005840"/>
          </a:xfrm>
          <a:prstGeom prst="ellipse">
            <a:avLst/>
          </a:prstGeom>
          <a:solidFill>
            <a:srgbClr val="0B67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77240" y="4270248"/>
            <a:ext cx="1005840" cy="1005840"/>
          </a:xfrm>
          <a:prstGeom prst="rect">
            <a:avLst/>
          </a:prstGeom>
          <a:noFill/>
        </p:spPr>
        <p:txBody>
          <a:bodyPr wrap="square" anchor="ctr" lIns="0" rIns="0" tIns="0" bIns="0">
            <a:spAutoFit/>
          </a:bodyPr>
          <a:lstStyle/>
          <a:p>
            <a:pPr algn="ctr">
              <a:lnSpc>
                <a:spcPct val="85000"/>
              </a:lnSpc>
            </a:pPr>
            <a:r>
              <a:rPr sz="4800" b="1" i="0">
                <a:solidFill>
                  <a:srgbClr val="FFFFFF"/>
                </a:solidFill>
                <a:latin typeface="Calibri"/>
              </a:rPr>
              <a:t>C</a:t>
            </a:r>
          </a:p>
        </p:txBody>
      </p:sp>
      <p:sp>
        <p:nvSpPr>
          <p:cNvPr id="18" name="TextBox 17"/>
          <p:cNvSpPr txBox="1"/>
          <p:nvPr/>
        </p:nvSpPr>
        <p:spPr>
          <a:xfrm>
            <a:off x="2011680" y="3977639"/>
            <a:ext cx="3794760" cy="1600200"/>
          </a:xfrm>
          <a:prstGeom prst="rect">
            <a:avLst/>
          </a:prstGeom>
          <a:noFill/>
        </p:spPr>
        <p:txBody>
          <a:bodyPr wrap="square" anchor="ctr" lIns="0" rIns="0" tIns="0" bIns="0">
            <a:spAutoFit/>
          </a:bodyPr>
          <a:lstStyle/>
          <a:p>
            <a:pPr algn="l">
              <a:lnSpc>
                <a:spcPct val="95000"/>
              </a:lnSpc>
            </a:pPr>
            <a:r>
              <a:rPr sz="2800" b="1" i="0">
                <a:solidFill>
                  <a:srgbClr val="1F3752"/>
                </a:solidFill>
                <a:latin typeface="Calibri"/>
              </a:rPr>
              <a:t>First draft of an HVAC quiz</a:t>
            </a:r>
          </a:p>
        </p:txBody>
      </p:sp>
      <p:sp>
        <p:nvSpPr>
          <p:cNvPr id="19" name="Rounded Rectangle 18"/>
          <p:cNvSpPr/>
          <p:nvPr/>
        </p:nvSpPr>
        <p:spPr>
          <a:xfrm>
            <a:off x="6217920" y="3886200"/>
            <a:ext cx="5422392" cy="178308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6446520" y="4270248"/>
            <a:ext cx="1005840" cy="1005840"/>
          </a:xfrm>
          <a:prstGeom prst="ellipse">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46520" y="4270248"/>
            <a:ext cx="1005840" cy="1005840"/>
          </a:xfrm>
          <a:prstGeom prst="rect">
            <a:avLst/>
          </a:prstGeom>
          <a:noFill/>
        </p:spPr>
        <p:txBody>
          <a:bodyPr wrap="square" anchor="ctr" lIns="0" rIns="0" tIns="0" bIns="0">
            <a:spAutoFit/>
          </a:bodyPr>
          <a:lstStyle/>
          <a:p>
            <a:pPr algn="ctr">
              <a:lnSpc>
                <a:spcPct val="85000"/>
              </a:lnSpc>
            </a:pPr>
            <a:r>
              <a:rPr sz="4800" b="1" i="0">
                <a:solidFill>
                  <a:srgbClr val="FFFFFF"/>
                </a:solidFill>
                <a:latin typeface="Calibri"/>
              </a:rPr>
              <a:t>D</a:t>
            </a:r>
          </a:p>
        </p:txBody>
      </p:sp>
      <p:sp>
        <p:nvSpPr>
          <p:cNvPr id="22" name="TextBox 21"/>
          <p:cNvSpPr txBox="1"/>
          <p:nvPr/>
        </p:nvSpPr>
        <p:spPr>
          <a:xfrm>
            <a:off x="7680960" y="3977639"/>
            <a:ext cx="3794760" cy="1600200"/>
          </a:xfrm>
          <a:prstGeom prst="rect">
            <a:avLst/>
          </a:prstGeom>
          <a:noFill/>
        </p:spPr>
        <p:txBody>
          <a:bodyPr wrap="square" anchor="ctr" lIns="0" rIns="0" tIns="0" bIns="0">
            <a:spAutoFit/>
          </a:bodyPr>
          <a:lstStyle/>
          <a:p>
            <a:pPr algn="l">
              <a:lnSpc>
                <a:spcPct val="95000"/>
              </a:lnSpc>
            </a:pPr>
            <a:r>
              <a:rPr sz="2800" b="1" i="0">
                <a:solidFill>
                  <a:srgbClr val="1F3752"/>
                </a:solidFill>
                <a:latin typeface="Calibri"/>
              </a:rPr>
              <a:t>Paste a trainee’s ID and grades for a report</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1EAE0"/>
        </a:solidFill>
        <a:effectLst/>
      </p:bgPr>
    </p:bg>
    <p:spTree>
      <p:nvGrpSpPr>
        <p:cNvPr id="1" name=""/>
        <p:cNvGrpSpPr/>
        <p:nvPr/>
      </p:nvGrpSpPr>
      <p:grpSpPr/>
      <p:pic>
        <p:nvPicPr>
          <p:cNvPr id="2" name="Picture 1" descr="hourglass.jpg"/>
          <p:cNvPicPr>
            <a:picLocks noChangeAspect="1"/>
          </p:cNvPicPr>
          <p:nvPr/>
        </p:nvPicPr>
        <p:blipFill>
          <a:blip r:embed="rId2"/>
          <a:stretch>
            <a:fillRect/>
          </a:stretch>
        </p:blipFill>
        <p:spPr>
          <a:xfrm>
            <a:off x="782969" y="1874519"/>
            <a:ext cx="10625756" cy="4983480"/>
          </a:xfrm>
          <a:prstGeom prst="rect">
            <a:avLst/>
          </a:prstGeom>
        </p:spPr>
      </p:pic>
      <p:sp>
        <p:nvSpPr>
          <p:cNvPr id="3" name="TextBox 2"/>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8 · FINAL CHALLENGE</a:t>
            </a:r>
          </a:p>
        </p:txBody>
      </p:sp>
      <p:sp>
        <p:nvSpPr>
          <p:cNvPr id="4" name="TextBox 3"/>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27</a:t>
            </a:r>
          </a:p>
        </p:txBody>
      </p:sp>
      <p:sp>
        <p:nvSpPr>
          <p:cNvPr id="5" name="TextBox 4"/>
          <p:cNvSpPr txBox="1"/>
          <p:nvPr/>
        </p:nvSpPr>
        <p:spPr>
          <a:xfrm>
            <a:off x="548640" y="685800"/>
            <a:ext cx="11064240" cy="1188720"/>
          </a:xfrm>
          <a:prstGeom prst="rect">
            <a:avLst/>
          </a:prstGeom>
          <a:noFill/>
        </p:spPr>
        <p:txBody>
          <a:bodyPr wrap="square" anchor="t" lIns="0" rIns="0" tIns="0" bIns="0">
            <a:spAutoFit/>
          </a:bodyPr>
          <a:lstStyle/>
          <a:p>
            <a:pPr algn="l">
              <a:lnSpc>
                <a:spcPct val="88000"/>
              </a:lnSpc>
            </a:pPr>
            <a:r>
              <a:rPr sz="7600" b="1" i="0">
                <a:solidFill>
                  <a:srgbClr val="1F3752"/>
                </a:solidFill>
                <a:latin typeface="Calibri"/>
              </a:rPr>
              <a:t>Your 10-minute task</a:t>
            </a:r>
          </a:p>
        </p:txBody>
      </p:sp>
      <p:sp>
        <p:nvSpPr>
          <p:cNvPr id="6" name="Rounded Rectangle 5"/>
          <p:cNvSpPr/>
          <p:nvPr/>
        </p:nvSpPr>
        <p:spPr>
          <a:xfrm>
            <a:off x="9281160" y="228600"/>
            <a:ext cx="2377440" cy="96012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281160" y="228600"/>
            <a:ext cx="2377440" cy="960120"/>
          </a:xfrm>
          <a:prstGeom prst="rect">
            <a:avLst/>
          </a:prstGeom>
          <a:noFill/>
        </p:spPr>
        <p:txBody>
          <a:bodyPr wrap="square" anchor="ctr" lIns="0" rIns="0" tIns="0" bIns="0">
            <a:spAutoFit/>
          </a:bodyPr>
          <a:lstStyle/>
          <a:p>
            <a:pPr algn="ctr">
              <a:lnSpc>
                <a:spcPct val="95000"/>
              </a:lnSpc>
            </a:pPr>
            <a:r>
              <a:rPr sz="3000" b="1" i="0">
                <a:solidFill>
                  <a:srgbClr val="FFFFFF"/>
                </a:solidFill>
                <a:latin typeface="Calibri"/>
              </a:rPr>
              <a:t>⏱ </a:t>
            </a:r>
            <a:r>
              <a:rPr sz="4400" b="1" i="0">
                <a:solidFill>
                  <a:srgbClr val="FFFFFF"/>
                </a:solidFill>
                <a:latin typeface="Calibri"/>
              </a:rPr>
              <a:t>10 min</a:t>
            </a:r>
          </a:p>
        </p:txBody>
      </p:sp>
      <p:sp>
        <p:nvSpPr>
          <p:cNvPr id="8" name="Rounded Rectangle 7"/>
          <p:cNvSpPr/>
          <p:nvPr/>
        </p:nvSpPr>
        <p:spPr>
          <a:xfrm>
            <a:off x="548640" y="5806440"/>
            <a:ext cx="10157886" cy="777240"/>
          </a:xfrm>
          <a:prstGeom prst="roundRect">
            <a:avLst>
              <a:gd name="adj" fmla="val 50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48640" y="5806440"/>
            <a:ext cx="10157886" cy="777240"/>
          </a:xfrm>
          <a:prstGeom prst="rect">
            <a:avLst/>
          </a:prstGeom>
          <a:noFill/>
        </p:spPr>
        <p:txBody>
          <a:bodyPr wrap="square" anchor="ctr" lIns="0" rIns="0" tIns="0" bIns="0">
            <a:spAutoFit/>
          </a:bodyPr>
          <a:lstStyle/>
          <a:p>
            <a:pPr algn="ctr">
              <a:lnSpc>
                <a:spcPct val="95000"/>
              </a:lnSpc>
            </a:pPr>
            <a:r>
              <a:rPr sz="3600" b="1" i="0">
                <a:solidFill>
                  <a:srgbClr val="FFFFFF"/>
                </a:solidFill>
                <a:latin typeface="Calibri"/>
              </a:rPr>
              <a:t>Make one real thing you need this week.</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8 · FINAL CHALLENGE · 5 STEPS</a:t>
            </a:r>
          </a:p>
        </p:txBody>
      </p:sp>
      <p:sp>
        <p:nvSpPr>
          <p:cNvPr id="3" name="TextBox 2"/>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28</a:t>
            </a:r>
          </a:p>
        </p:txBody>
      </p:sp>
      <p:sp>
        <p:nvSpPr>
          <p:cNvPr id="4" name="TextBox 3"/>
          <p:cNvSpPr txBox="1"/>
          <p:nvPr/>
        </p:nvSpPr>
        <p:spPr>
          <a:xfrm>
            <a:off x="548640" y="731520"/>
            <a:ext cx="11064240" cy="1005840"/>
          </a:xfrm>
          <a:prstGeom prst="rect">
            <a:avLst/>
          </a:prstGeom>
          <a:noFill/>
        </p:spPr>
        <p:txBody>
          <a:bodyPr wrap="square" anchor="t" lIns="0" rIns="0" tIns="0" bIns="0">
            <a:spAutoFit/>
          </a:bodyPr>
          <a:lstStyle/>
          <a:p>
            <a:pPr algn="l">
              <a:lnSpc>
                <a:spcPct val="88000"/>
              </a:lnSpc>
            </a:pPr>
            <a:r>
              <a:rPr sz="6000" b="1" i="0">
                <a:solidFill>
                  <a:srgbClr val="1F3752"/>
                </a:solidFill>
                <a:latin typeface="Calibri"/>
              </a:rPr>
              <a:t>Draft, improve, check, use</a:t>
            </a:r>
          </a:p>
        </p:txBody>
      </p:sp>
      <p:sp>
        <p:nvSpPr>
          <p:cNvPr id="5" name="Oval 4"/>
          <p:cNvSpPr/>
          <p:nvPr/>
        </p:nvSpPr>
        <p:spPr>
          <a:xfrm>
            <a:off x="548640" y="2103120"/>
            <a:ext cx="1463040" cy="1463040"/>
          </a:xfrm>
          <a:prstGeom prst="ellipse">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2103120"/>
            <a:ext cx="1463040" cy="1463040"/>
          </a:xfrm>
          <a:prstGeom prst="rect">
            <a:avLst/>
          </a:prstGeom>
          <a:noFill/>
        </p:spPr>
        <p:txBody>
          <a:bodyPr wrap="square" anchor="ctr" lIns="0" rIns="0" tIns="0" bIns="0">
            <a:spAutoFit/>
          </a:bodyPr>
          <a:lstStyle/>
          <a:p>
            <a:pPr algn="ctr">
              <a:lnSpc>
                <a:spcPct val="85000"/>
              </a:lnSpc>
            </a:pPr>
            <a:r>
              <a:rPr sz="6000" b="1" i="0">
                <a:solidFill>
                  <a:srgbClr val="FFFFFF"/>
                </a:solidFill>
                <a:latin typeface="Calibri"/>
              </a:rPr>
              <a:t>1</a:t>
            </a:r>
          </a:p>
        </p:txBody>
      </p:sp>
      <p:sp>
        <p:nvSpPr>
          <p:cNvPr id="7" name="TextBox 6"/>
          <p:cNvSpPr txBox="1"/>
          <p:nvPr/>
        </p:nvSpPr>
        <p:spPr>
          <a:xfrm>
            <a:off x="274320" y="3749039"/>
            <a:ext cx="2011680" cy="1097280"/>
          </a:xfrm>
          <a:prstGeom prst="rect">
            <a:avLst/>
          </a:prstGeom>
          <a:noFill/>
        </p:spPr>
        <p:txBody>
          <a:bodyPr wrap="square" anchor="t" lIns="0" rIns="0" tIns="0" bIns="0">
            <a:spAutoFit/>
          </a:bodyPr>
          <a:lstStyle/>
          <a:p>
            <a:pPr algn="ctr">
              <a:lnSpc>
                <a:spcPct val="95000"/>
              </a:lnSpc>
            </a:pPr>
            <a:r>
              <a:rPr sz="2800" b="1" i="0">
                <a:solidFill>
                  <a:srgbClr val="1F3752"/>
                </a:solidFill>
                <a:latin typeface="Calibri"/>
              </a:rPr>
              <a:t>Pick a real task</a:t>
            </a:r>
          </a:p>
        </p:txBody>
      </p:sp>
      <p:sp>
        <p:nvSpPr>
          <p:cNvPr id="8" name="Right Arrow 7"/>
          <p:cNvSpPr/>
          <p:nvPr/>
        </p:nvSpPr>
        <p:spPr>
          <a:xfrm>
            <a:off x="2121408" y="2606040"/>
            <a:ext cx="724662" cy="411480"/>
          </a:xfrm>
          <a:prstGeom prst="rightArrow">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2955798" y="2103120"/>
            <a:ext cx="1463040" cy="1463040"/>
          </a:xfrm>
          <a:prstGeom prst="ellipse">
            <a:avLst/>
          </a:prstGeom>
          <a:solidFill>
            <a:srgbClr val="007F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955798" y="2103120"/>
            <a:ext cx="1463040" cy="1463040"/>
          </a:xfrm>
          <a:prstGeom prst="rect">
            <a:avLst/>
          </a:prstGeom>
          <a:noFill/>
        </p:spPr>
        <p:txBody>
          <a:bodyPr wrap="square" anchor="ctr" lIns="0" rIns="0" tIns="0" bIns="0">
            <a:spAutoFit/>
          </a:bodyPr>
          <a:lstStyle/>
          <a:p>
            <a:pPr algn="ctr">
              <a:lnSpc>
                <a:spcPct val="85000"/>
              </a:lnSpc>
            </a:pPr>
            <a:r>
              <a:rPr sz="6000" b="1" i="0">
                <a:solidFill>
                  <a:srgbClr val="FFFFFF"/>
                </a:solidFill>
                <a:latin typeface="Calibri"/>
              </a:rPr>
              <a:t>2</a:t>
            </a:r>
          </a:p>
        </p:txBody>
      </p:sp>
      <p:sp>
        <p:nvSpPr>
          <p:cNvPr id="11" name="TextBox 10"/>
          <p:cNvSpPr txBox="1"/>
          <p:nvPr/>
        </p:nvSpPr>
        <p:spPr>
          <a:xfrm>
            <a:off x="2681478" y="3749039"/>
            <a:ext cx="2011680" cy="1097280"/>
          </a:xfrm>
          <a:prstGeom prst="rect">
            <a:avLst/>
          </a:prstGeom>
          <a:noFill/>
        </p:spPr>
        <p:txBody>
          <a:bodyPr wrap="square" anchor="t" lIns="0" rIns="0" tIns="0" bIns="0">
            <a:spAutoFit/>
          </a:bodyPr>
          <a:lstStyle/>
          <a:p>
            <a:pPr algn="ctr">
              <a:lnSpc>
                <a:spcPct val="95000"/>
              </a:lnSpc>
            </a:pPr>
            <a:r>
              <a:rPr sz="2800" b="1" i="0">
                <a:solidFill>
                  <a:srgbClr val="1F3752"/>
                </a:solidFill>
                <a:latin typeface="Calibri"/>
              </a:rPr>
              <a:t>Get a first draft</a:t>
            </a:r>
          </a:p>
        </p:txBody>
      </p:sp>
      <p:sp>
        <p:nvSpPr>
          <p:cNvPr id="12" name="Right Arrow 11"/>
          <p:cNvSpPr/>
          <p:nvPr/>
        </p:nvSpPr>
        <p:spPr>
          <a:xfrm>
            <a:off x="4528566" y="2606040"/>
            <a:ext cx="724662" cy="411480"/>
          </a:xfrm>
          <a:prstGeom prst="rightArrow">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5362956" y="2103120"/>
            <a:ext cx="1463040" cy="1463040"/>
          </a:xfrm>
          <a:prstGeom prst="ellipse">
            <a:avLst/>
          </a:prstGeom>
          <a:solidFill>
            <a:srgbClr val="0B67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362956" y="2103120"/>
            <a:ext cx="1463040" cy="1463040"/>
          </a:xfrm>
          <a:prstGeom prst="rect">
            <a:avLst/>
          </a:prstGeom>
          <a:noFill/>
        </p:spPr>
        <p:txBody>
          <a:bodyPr wrap="square" anchor="ctr" lIns="0" rIns="0" tIns="0" bIns="0">
            <a:spAutoFit/>
          </a:bodyPr>
          <a:lstStyle/>
          <a:p>
            <a:pPr algn="ctr">
              <a:lnSpc>
                <a:spcPct val="85000"/>
              </a:lnSpc>
            </a:pPr>
            <a:r>
              <a:rPr sz="6000" b="1" i="0">
                <a:solidFill>
                  <a:srgbClr val="FFFFFF"/>
                </a:solidFill>
                <a:latin typeface="Calibri"/>
              </a:rPr>
              <a:t>3</a:t>
            </a:r>
          </a:p>
        </p:txBody>
      </p:sp>
      <p:sp>
        <p:nvSpPr>
          <p:cNvPr id="15" name="TextBox 14"/>
          <p:cNvSpPr txBox="1"/>
          <p:nvPr/>
        </p:nvSpPr>
        <p:spPr>
          <a:xfrm>
            <a:off x="5088636" y="3749039"/>
            <a:ext cx="2011680" cy="1097280"/>
          </a:xfrm>
          <a:prstGeom prst="rect">
            <a:avLst/>
          </a:prstGeom>
          <a:noFill/>
        </p:spPr>
        <p:txBody>
          <a:bodyPr wrap="square" anchor="t" lIns="0" rIns="0" tIns="0" bIns="0">
            <a:spAutoFit/>
          </a:bodyPr>
          <a:lstStyle/>
          <a:p>
            <a:pPr algn="ctr">
              <a:lnSpc>
                <a:spcPct val="95000"/>
              </a:lnSpc>
            </a:pPr>
            <a:r>
              <a:rPr sz="2800" b="1" i="0">
                <a:solidFill>
                  <a:srgbClr val="1F3752"/>
                </a:solidFill>
                <a:latin typeface="Calibri"/>
              </a:rPr>
              <a:t>Improve the prompt</a:t>
            </a:r>
          </a:p>
        </p:txBody>
      </p:sp>
      <p:sp>
        <p:nvSpPr>
          <p:cNvPr id="16" name="Right Arrow 15"/>
          <p:cNvSpPr/>
          <p:nvPr/>
        </p:nvSpPr>
        <p:spPr>
          <a:xfrm>
            <a:off x="6935724" y="2606040"/>
            <a:ext cx="724662" cy="411480"/>
          </a:xfrm>
          <a:prstGeom prst="rightArrow">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770114" y="2103120"/>
            <a:ext cx="1463040" cy="1463040"/>
          </a:xfrm>
          <a:prstGeom prst="ellipse">
            <a:avLst/>
          </a:prstGeom>
          <a:solidFill>
            <a:srgbClr val="164F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770114" y="2103120"/>
            <a:ext cx="1463040" cy="1463040"/>
          </a:xfrm>
          <a:prstGeom prst="rect">
            <a:avLst/>
          </a:prstGeom>
          <a:noFill/>
        </p:spPr>
        <p:txBody>
          <a:bodyPr wrap="square" anchor="ctr" lIns="0" rIns="0" tIns="0" bIns="0">
            <a:spAutoFit/>
          </a:bodyPr>
          <a:lstStyle/>
          <a:p>
            <a:pPr algn="ctr">
              <a:lnSpc>
                <a:spcPct val="85000"/>
              </a:lnSpc>
            </a:pPr>
            <a:r>
              <a:rPr sz="6000" b="1" i="0">
                <a:solidFill>
                  <a:srgbClr val="FFFFFF"/>
                </a:solidFill>
                <a:latin typeface="Calibri"/>
              </a:rPr>
              <a:t>4</a:t>
            </a:r>
          </a:p>
        </p:txBody>
      </p:sp>
      <p:sp>
        <p:nvSpPr>
          <p:cNvPr id="19" name="TextBox 18"/>
          <p:cNvSpPr txBox="1"/>
          <p:nvPr/>
        </p:nvSpPr>
        <p:spPr>
          <a:xfrm>
            <a:off x="7495794" y="3749039"/>
            <a:ext cx="2011680" cy="1097280"/>
          </a:xfrm>
          <a:prstGeom prst="rect">
            <a:avLst/>
          </a:prstGeom>
          <a:noFill/>
        </p:spPr>
        <p:txBody>
          <a:bodyPr wrap="square" anchor="t" lIns="0" rIns="0" tIns="0" bIns="0">
            <a:spAutoFit/>
          </a:bodyPr>
          <a:lstStyle/>
          <a:p>
            <a:pPr algn="ctr">
              <a:lnSpc>
                <a:spcPct val="95000"/>
              </a:lnSpc>
            </a:pPr>
            <a:r>
              <a:rPr sz="2800" b="1" i="0">
                <a:solidFill>
                  <a:srgbClr val="1F3752"/>
                </a:solidFill>
                <a:latin typeface="Calibri"/>
              </a:rPr>
              <a:t>Check it</a:t>
            </a:r>
          </a:p>
        </p:txBody>
      </p:sp>
      <p:sp>
        <p:nvSpPr>
          <p:cNvPr id="20" name="Right Arrow 19"/>
          <p:cNvSpPr/>
          <p:nvPr/>
        </p:nvSpPr>
        <p:spPr>
          <a:xfrm>
            <a:off x="9342882" y="2606040"/>
            <a:ext cx="724662" cy="411480"/>
          </a:xfrm>
          <a:prstGeom prst="rightArrow">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10177272" y="2103120"/>
            <a:ext cx="1463040" cy="1463040"/>
          </a:xfrm>
          <a:prstGeom prst="ellipse">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0177272" y="2103120"/>
            <a:ext cx="1463040" cy="1463040"/>
          </a:xfrm>
          <a:prstGeom prst="rect">
            <a:avLst/>
          </a:prstGeom>
          <a:noFill/>
        </p:spPr>
        <p:txBody>
          <a:bodyPr wrap="square" anchor="ctr" lIns="0" rIns="0" tIns="0" bIns="0">
            <a:spAutoFit/>
          </a:bodyPr>
          <a:lstStyle/>
          <a:p>
            <a:pPr algn="ctr">
              <a:lnSpc>
                <a:spcPct val="85000"/>
              </a:lnSpc>
            </a:pPr>
            <a:r>
              <a:rPr sz="6000" b="1" i="0">
                <a:solidFill>
                  <a:srgbClr val="FFFFFF"/>
                </a:solidFill>
                <a:latin typeface="Calibri"/>
              </a:rPr>
              <a:t>5</a:t>
            </a:r>
          </a:p>
        </p:txBody>
      </p:sp>
      <p:sp>
        <p:nvSpPr>
          <p:cNvPr id="23" name="TextBox 22"/>
          <p:cNvSpPr txBox="1"/>
          <p:nvPr/>
        </p:nvSpPr>
        <p:spPr>
          <a:xfrm>
            <a:off x="9902952" y="3749039"/>
            <a:ext cx="2011680" cy="1097280"/>
          </a:xfrm>
          <a:prstGeom prst="rect">
            <a:avLst/>
          </a:prstGeom>
          <a:noFill/>
        </p:spPr>
        <p:txBody>
          <a:bodyPr wrap="square" anchor="t" lIns="0" rIns="0" tIns="0" bIns="0">
            <a:spAutoFit/>
          </a:bodyPr>
          <a:lstStyle/>
          <a:p>
            <a:pPr algn="ctr">
              <a:lnSpc>
                <a:spcPct val="95000"/>
              </a:lnSpc>
            </a:pPr>
            <a:r>
              <a:rPr sz="2800" b="1" i="0">
                <a:solidFill>
                  <a:srgbClr val="1F3752"/>
                </a:solidFill>
                <a:latin typeface="Calibri"/>
              </a:rPr>
              <a:t>Save it and use it</a:t>
            </a:r>
          </a:p>
        </p:txBody>
      </p:sp>
      <p:sp>
        <p:nvSpPr>
          <p:cNvPr id="24" name="Rounded Rectangle 23"/>
          <p:cNvSpPr/>
          <p:nvPr/>
        </p:nvSpPr>
        <p:spPr>
          <a:xfrm>
            <a:off x="548640" y="5806440"/>
            <a:ext cx="9973543" cy="77724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8640" y="5806440"/>
            <a:ext cx="9973543" cy="777240"/>
          </a:xfrm>
          <a:prstGeom prst="rect">
            <a:avLst/>
          </a:prstGeom>
          <a:noFill/>
        </p:spPr>
        <p:txBody>
          <a:bodyPr wrap="square" anchor="ctr" lIns="0" rIns="0" tIns="0" bIns="0">
            <a:spAutoFit/>
          </a:bodyPr>
          <a:lstStyle/>
          <a:p>
            <a:pPr algn="ctr">
              <a:lnSpc>
                <a:spcPct val="95000"/>
              </a:lnSpc>
            </a:pPr>
            <a:r>
              <a:rPr sz="3200" b="1" i="0">
                <a:solidFill>
                  <a:srgbClr val="FFFFFF"/>
                </a:solidFill>
                <a:latin typeface="Calibri"/>
              </a:rPr>
              <a:t>Share it in the Teams chat when you finish.</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KEEP THIS · TAKE A SCREENSHOT</a:t>
            </a:r>
          </a:p>
        </p:txBody>
      </p:sp>
      <p:sp>
        <p:nvSpPr>
          <p:cNvPr id="3" name="TextBox 2"/>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29</a:t>
            </a:r>
          </a:p>
        </p:txBody>
      </p:sp>
      <p:sp>
        <p:nvSpPr>
          <p:cNvPr id="4" name="TextBox 3"/>
          <p:cNvSpPr txBox="1"/>
          <p:nvPr/>
        </p:nvSpPr>
        <p:spPr>
          <a:xfrm>
            <a:off x="548640" y="731520"/>
            <a:ext cx="11064240" cy="1005840"/>
          </a:xfrm>
          <a:prstGeom prst="rect">
            <a:avLst/>
          </a:prstGeom>
          <a:noFill/>
        </p:spPr>
        <p:txBody>
          <a:bodyPr wrap="square" anchor="t" lIns="0" rIns="0" tIns="0" bIns="0">
            <a:spAutoFit/>
          </a:bodyPr>
          <a:lstStyle/>
          <a:p>
            <a:pPr algn="l">
              <a:lnSpc>
                <a:spcPct val="88000"/>
              </a:lnSpc>
            </a:pPr>
            <a:r>
              <a:rPr sz="6400" b="1" i="0">
                <a:solidFill>
                  <a:srgbClr val="1F3752"/>
                </a:solidFill>
                <a:latin typeface="Calibri"/>
              </a:rPr>
              <a:t>Your prompt card</a:t>
            </a:r>
          </a:p>
        </p:txBody>
      </p:sp>
      <p:sp>
        <p:nvSpPr>
          <p:cNvPr id="5" name="Rounded Rectangle 4"/>
          <p:cNvSpPr/>
          <p:nvPr/>
        </p:nvSpPr>
        <p:spPr>
          <a:xfrm>
            <a:off x="548640" y="1828800"/>
            <a:ext cx="11091672" cy="676656"/>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731520" y="1965960"/>
            <a:ext cx="1783080" cy="43180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31520" y="1965960"/>
            <a:ext cx="1783080" cy="431800"/>
          </a:xfrm>
          <a:prstGeom prst="rect">
            <a:avLst/>
          </a:prstGeom>
          <a:noFill/>
        </p:spPr>
        <p:txBody>
          <a:bodyPr wrap="square" anchor="ctr" lIns="0" rIns="0" tIns="0" bIns="0">
            <a:spAutoFit/>
          </a:bodyPr>
          <a:lstStyle/>
          <a:p>
            <a:pPr algn="ctr">
              <a:lnSpc>
                <a:spcPct val="95000"/>
              </a:lnSpc>
            </a:pPr>
            <a:r>
              <a:rPr sz="2000" b="1" i="0">
                <a:solidFill>
                  <a:srgbClr val="FFFFFF"/>
                </a:solidFill>
                <a:latin typeface="Calibri"/>
              </a:rPr>
              <a:t>ROLE</a:t>
            </a:r>
          </a:p>
        </p:txBody>
      </p:sp>
      <p:sp>
        <p:nvSpPr>
          <p:cNvPr id="8" name="TextBox 7"/>
          <p:cNvSpPr txBox="1"/>
          <p:nvPr/>
        </p:nvSpPr>
        <p:spPr>
          <a:xfrm>
            <a:off x="2743200" y="1828800"/>
            <a:ext cx="8778240" cy="676656"/>
          </a:xfrm>
          <a:prstGeom prst="rect">
            <a:avLst/>
          </a:prstGeom>
          <a:noFill/>
        </p:spPr>
        <p:txBody>
          <a:bodyPr wrap="square" anchor="ctr" lIns="0" rIns="0" tIns="0" bIns="0">
            <a:spAutoFit/>
          </a:bodyPr>
          <a:lstStyle/>
          <a:p>
            <a:pPr algn="l">
              <a:lnSpc>
                <a:spcPct val="95000"/>
              </a:lnSpc>
            </a:pPr>
            <a:r>
              <a:rPr sz="3000" b="1" i="0">
                <a:solidFill>
                  <a:srgbClr val="282D32"/>
                </a:solidFill>
                <a:latin typeface="Calibri"/>
              </a:rPr>
              <a:t>Act as a [Supply Chain] instructor…</a:t>
            </a:r>
          </a:p>
        </p:txBody>
      </p:sp>
      <p:sp>
        <p:nvSpPr>
          <p:cNvPr id="9" name="Rounded Rectangle 8"/>
          <p:cNvSpPr/>
          <p:nvPr/>
        </p:nvSpPr>
        <p:spPr>
          <a:xfrm>
            <a:off x="548640" y="2615184"/>
            <a:ext cx="11091672" cy="676656"/>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731520" y="2752344"/>
            <a:ext cx="1783080" cy="431800"/>
          </a:xfrm>
          <a:prstGeom prst="roundRect">
            <a:avLst>
              <a:gd name="adj" fmla="val 50000"/>
            </a:avLst>
          </a:prstGeom>
          <a:solidFill>
            <a:srgbClr val="007F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2752344"/>
            <a:ext cx="1783080" cy="431800"/>
          </a:xfrm>
          <a:prstGeom prst="rect">
            <a:avLst/>
          </a:prstGeom>
          <a:noFill/>
        </p:spPr>
        <p:txBody>
          <a:bodyPr wrap="square" anchor="ctr" lIns="0" rIns="0" tIns="0" bIns="0">
            <a:spAutoFit/>
          </a:bodyPr>
          <a:lstStyle/>
          <a:p>
            <a:pPr algn="ctr">
              <a:lnSpc>
                <a:spcPct val="95000"/>
              </a:lnSpc>
            </a:pPr>
            <a:r>
              <a:rPr sz="2000" b="1" i="0">
                <a:solidFill>
                  <a:srgbClr val="FFFFFF"/>
                </a:solidFill>
                <a:latin typeface="Calibri"/>
              </a:rPr>
              <a:t>CONTEXT</a:t>
            </a:r>
          </a:p>
        </p:txBody>
      </p:sp>
      <p:sp>
        <p:nvSpPr>
          <p:cNvPr id="12" name="TextBox 11"/>
          <p:cNvSpPr txBox="1"/>
          <p:nvPr/>
        </p:nvSpPr>
        <p:spPr>
          <a:xfrm>
            <a:off x="2743200" y="2615184"/>
            <a:ext cx="8778240" cy="676656"/>
          </a:xfrm>
          <a:prstGeom prst="rect">
            <a:avLst/>
          </a:prstGeom>
          <a:noFill/>
        </p:spPr>
        <p:txBody>
          <a:bodyPr wrap="square" anchor="ctr" lIns="0" rIns="0" tIns="0" bIns="0">
            <a:spAutoFit/>
          </a:bodyPr>
          <a:lstStyle/>
          <a:p>
            <a:pPr algn="l">
              <a:lnSpc>
                <a:spcPct val="95000"/>
              </a:lnSpc>
            </a:pPr>
            <a:r>
              <a:rPr sz="3000" b="1" i="0">
                <a:solidFill>
                  <a:srgbClr val="282D32"/>
                </a:solidFill>
                <a:latin typeface="Calibri"/>
              </a:rPr>
              <a:t>My trainees are [first-year diploma students]…</a:t>
            </a:r>
          </a:p>
        </p:txBody>
      </p:sp>
      <p:sp>
        <p:nvSpPr>
          <p:cNvPr id="13" name="Rounded Rectangle 12"/>
          <p:cNvSpPr/>
          <p:nvPr/>
        </p:nvSpPr>
        <p:spPr>
          <a:xfrm>
            <a:off x="548640" y="3401568"/>
            <a:ext cx="11091672" cy="676656"/>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731520" y="3538727"/>
            <a:ext cx="1783080" cy="431800"/>
          </a:xfrm>
          <a:prstGeom prst="roundRect">
            <a:avLst>
              <a:gd name="adj" fmla="val 50000"/>
            </a:avLst>
          </a:prstGeom>
          <a:solidFill>
            <a:srgbClr val="0B67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20" y="3538727"/>
            <a:ext cx="1783080" cy="431800"/>
          </a:xfrm>
          <a:prstGeom prst="rect">
            <a:avLst/>
          </a:prstGeom>
          <a:noFill/>
        </p:spPr>
        <p:txBody>
          <a:bodyPr wrap="square" anchor="ctr" lIns="0" rIns="0" tIns="0" bIns="0">
            <a:spAutoFit/>
          </a:bodyPr>
          <a:lstStyle/>
          <a:p>
            <a:pPr algn="ctr">
              <a:lnSpc>
                <a:spcPct val="95000"/>
              </a:lnSpc>
            </a:pPr>
            <a:r>
              <a:rPr sz="2000" b="1" i="0">
                <a:solidFill>
                  <a:srgbClr val="FFFFFF"/>
                </a:solidFill>
                <a:latin typeface="Calibri"/>
              </a:rPr>
              <a:t>TASK</a:t>
            </a:r>
          </a:p>
        </p:txBody>
      </p:sp>
      <p:sp>
        <p:nvSpPr>
          <p:cNvPr id="16" name="TextBox 15"/>
          <p:cNvSpPr txBox="1"/>
          <p:nvPr/>
        </p:nvSpPr>
        <p:spPr>
          <a:xfrm>
            <a:off x="2743200" y="3401568"/>
            <a:ext cx="8778240" cy="676656"/>
          </a:xfrm>
          <a:prstGeom prst="rect">
            <a:avLst/>
          </a:prstGeom>
          <a:noFill/>
        </p:spPr>
        <p:txBody>
          <a:bodyPr wrap="square" anchor="ctr" lIns="0" rIns="0" tIns="0" bIns="0">
            <a:spAutoFit/>
          </a:bodyPr>
          <a:lstStyle/>
          <a:p>
            <a:pPr algn="l">
              <a:lnSpc>
                <a:spcPct val="95000"/>
              </a:lnSpc>
            </a:pPr>
            <a:r>
              <a:rPr sz="3000" b="1" i="0">
                <a:solidFill>
                  <a:srgbClr val="282D32"/>
                </a:solidFill>
                <a:latin typeface="Calibri"/>
              </a:rPr>
              <a:t>Create [a 30-minute lesson on inventory]…</a:t>
            </a:r>
          </a:p>
        </p:txBody>
      </p:sp>
      <p:sp>
        <p:nvSpPr>
          <p:cNvPr id="17" name="Rounded Rectangle 16"/>
          <p:cNvSpPr/>
          <p:nvPr/>
        </p:nvSpPr>
        <p:spPr>
          <a:xfrm>
            <a:off x="548640" y="4187952"/>
            <a:ext cx="11091672" cy="676656"/>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4325112"/>
            <a:ext cx="1783080" cy="431800"/>
          </a:xfrm>
          <a:prstGeom prst="roundRect">
            <a:avLst>
              <a:gd name="adj" fmla="val 50000"/>
            </a:avLst>
          </a:prstGeom>
          <a:solidFill>
            <a:srgbClr val="164F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31520" y="4325112"/>
            <a:ext cx="1783080" cy="431800"/>
          </a:xfrm>
          <a:prstGeom prst="rect">
            <a:avLst/>
          </a:prstGeom>
          <a:noFill/>
        </p:spPr>
        <p:txBody>
          <a:bodyPr wrap="square" anchor="ctr" lIns="0" rIns="0" tIns="0" bIns="0">
            <a:spAutoFit/>
          </a:bodyPr>
          <a:lstStyle/>
          <a:p>
            <a:pPr algn="ctr">
              <a:lnSpc>
                <a:spcPct val="95000"/>
              </a:lnSpc>
            </a:pPr>
            <a:r>
              <a:rPr sz="2000" b="1" i="0">
                <a:solidFill>
                  <a:srgbClr val="FFFFFF"/>
                </a:solidFill>
                <a:latin typeface="Calibri"/>
              </a:rPr>
              <a:t>LIMITS</a:t>
            </a:r>
          </a:p>
        </p:txBody>
      </p:sp>
      <p:sp>
        <p:nvSpPr>
          <p:cNvPr id="20" name="TextBox 19"/>
          <p:cNvSpPr txBox="1"/>
          <p:nvPr/>
        </p:nvSpPr>
        <p:spPr>
          <a:xfrm>
            <a:off x="2743200" y="4187952"/>
            <a:ext cx="8778240" cy="676656"/>
          </a:xfrm>
          <a:prstGeom prst="rect">
            <a:avLst/>
          </a:prstGeom>
          <a:noFill/>
        </p:spPr>
        <p:txBody>
          <a:bodyPr wrap="square" anchor="ctr" lIns="0" rIns="0" tIns="0" bIns="0">
            <a:spAutoFit/>
          </a:bodyPr>
          <a:lstStyle/>
          <a:p>
            <a:pPr algn="l">
              <a:lnSpc>
                <a:spcPct val="95000"/>
              </a:lnSpc>
            </a:pPr>
            <a:r>
              <a:rPr sz="3000" b="1" i="0">
                <a:solidFill>
                  <a:srgbClr val="282D32"/>
                </a:solidFill>
                <a:latin typeface="Calibri"/>
              </a:rPr>
              <a:t>Keep it [simple English, one activity]…</a:t>
            </a:r>
          </a:p>
        </p:txBody>
      </p:sp>
      <p:sp>
        <p:nvSpPr>
          <p:cNvPr id="21" name="Rounded Rectangle 20"/>
          <p:cNvSpPr/>
          <p:nvPr/>
        </p:nvSpPr>
        <p:spPr>
          <a:xfrm>
            <a:off x="548640" y="4974336"/>
            <a:ext cx="11091672" cy="676656"/>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5111496"/>
            <a:ext cx="1783080" cy="431800"/>
          </a:xfrm>
          <a:prstGeom prst="roundRect">
            <a:avLst>
              <a:gd name="adj" fmla="val 50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31520" y="5111496"/>
            <a:ext cx="1783080" cy="431800"/>
          </a:xfrm>
          <a:prstGeom prst="rect">
            <a:avLst/>
          </a:prstGeom>
          <a:noFill/>
        </p:spPr>
        <p:txBody>
          <a:bodyPr wrap="square" anchor="ctr" lIns="0" rIns="0" tIns="0" bIns="0">
            <a:spAutoFit/>
          </a:bodyPr>
          <a:lstStyle/>
          <a:p>
            <a:pPr algn="ctr">
              <a:lnSpc>
                <a:spcPct val="95000"/>
              </a:lnSpc>
            </a:pPr>
            <a:r>
              <a:rPr sz="2000" b="1" i="0">
                <a:solidFill>
                  <a:srgbClr val="FFFFFF"/>
                </a:solidFill>
                <a:latin typeface="Calibri"/>
              </a:rPr>
              <a:t>FORMAT</a:t>
            </a:r>
          </a:p>
        </p:txBody>
      </p:sp>
      <p:sp>
        <p:nvSpPr>
          <p:cNvPr id="24" name="TextBox 23"/>
          <p:cNvSpPr txBox="1"/>
          <p:nvPr/>
        </p:nvSpPr>
        <p:spPr>
          <a:xfrm>
            <a:off x="2743200" y="4974336"/>
            <a:ext cx="8778240" cy="676656"/>
          </a:xfrm>
          <a:prstGeom prst="rect">
            <a:avLst/>
          </a:prstGeom>
          <a:noFill/>
        </p:spPr>
        <p:txBody>
          <a:bodyPr wrap="square" anchor="ctr" lIns="0" rIns="0" tIns="0" bIns="0">
            <a:spAutoFit/>
          </a:bodyPr>
          <a:lstStyle/>
          <a:p>
            <a:pPr algn="l">
              <a:lnSpc>
                <a:spcPct val="95000"/>
              </a:lnSpc>
            </a:pPr>
            <a:r>
              <a:rPr sz="3000" b="1" i="0">
                <a:solidFill>
                  <a:srgbClr val="282D32"/>
                </a:solidFill>
                <a:latin typeface="Calibri"/>
              </a:rPr>
              <a:t>Show it as [a table with timings].</a:t>
            </a:r>
          </a:p>
        </p:txBody>
      </p:sp>
      <p:sp>
        <p:nvSpPr>
          <p:cNvPr id="25" name="Rounded Rectangle 24"/>
          <p:cNvSpPr/>
          <p:nvPr/>
        </p:nvSpPr>
        <p:spPr>
          <a:xfrm>
            <a:off x="548640" y="5806440"/>
            <a:ext cx="9552188" cy="77724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548640" y="5806440"/>
            <a:ext cx="9552188" cy="777240"/>
          </a:xfrm>
          <a:prstGeom prst="rect">
            <a:avLst/>
          </a:prstGeom>
          <a:noFill/>
        </p:spPr>
        <p:txBody>
          <a:bodyPr wrap="square" anchor="ctr" lIns="0" rIns="0" tIns="0" bIns="0">
            <a:spAutoFit/>
          </a:bodyPr>
          <a:lstStyle/>
          <a:p>
            <a:pPr algn="ctr">
              <a:lnSpc>
                <a:spcPct val="95000"/>
              </a:lnSpc>
            </a:pPr>
            <a:r>
              <a:rPr sz="3200" b="1" i="0">
                <a:solidFill>
                  <a:srgbClr val="FFFFFF"/>
                </a:solidFill>
                <a:latin typeface="Calibri"/>
              </a:rPr>
              <a:t>Change the [brackets]. Keep the 5 blocks.</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KEY TAKEAWAY</a:t>
            </a:r>
          </a:p>
        </p:txBody>
      </p:sp>
      <p:sp>
        <p:nvSpPr>
          <p:cNvPr id="3" name="TextBox 2"/>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30</a:t>
            </a:r>
          </a:p>
        </p:txBody>
      </p:sp>
      <p:sp>
        <p:nvSpPr>
          <p:cNvPr id="4" name="TextBox 3"/>
          <p:cNvSpPr txBox="1"/>
          <p:nvPr/>
        </p:nvSpPr>
        <p:spPr>
          <a:xfrm>
            <a:off x="548640" y="731520"/>
            <a:ext cx="11064240" cy="1005840"/>
          </a:xfrm>
          <a:prstGeom prst="rect">
            <a:avLst/>
          </a:prstGeom>
          <a:noFill/>
        </p:spPr>
        <p:txBody>
          <a:bodyPr wrap="square" anchor="t" lIns="0" rIns="0" tIns="0" bIns="0">
            <a:spAutoFit/>
          </a:bodyPr>
          <a:lstStyle/>
          <a:p>
            <a:pPr algn="l">
              <a:lnSpc>
                <a:spcPct val="88000"/>
              </a:lnSpc>
            </a:pPr>
            <a:r>
              <a:rPr sz="6000" b="1" i="0">
                <a:solidFill>
                  <a:srgbClr val="1F3752"/>
                </a:solidFill>
                <a:latin typeface="Calibri"/>
              </a:rPr>
              <a:t>Three words to remember</a:t>
            </a:r>
          </a:p>
        </p:txBody>
      </p:sp>
      <p:sp>
        <p:nvSpPr>
          <p:cNvPr id="5" name="Rounded Rectangle 4"/>
          <p:cNvSpPr/>
          <p:nvPr/>
        </p:nvSpPr>
        <p:spPr>
          <a:xfrm>
            <a:off x="548640" y="1920240"/>
            <a:ext cx="3520440" cy="3291840"/>
          </a:xfrm>
          <a:prstGeom prst="roundRect">
            <a:avLst>
              <a:gd name="adj" fmla="val 8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2103120"/>
            <a:ext cx="3520440" cy="1554480"/>
          </a:xfrm>
          <a:prstGeom prst="rect">
            <a:avLst/>
          </a:prstGeom>
          <a:noFill/>
        </p:spPr>
        <p:txBody>
          <a:bodyPr wrap="square" anchor="ctr" lIns="0" rIns="0" tIns="0" bIns="0">
            <a:spAutoFit/>
          </a:bodyPr>
          <a:lstStyle/>
          <a:p>
            <a:pPr algn="ctr">
              <a:lnSpc>
                <a:spcPct val="95000"/>
              </a:lnSpc>
            </a:pPr>
            <a:r>
              <a:rPr sz="7200" b="1" i="0">
                <a:solidFill>
                  <a:srgbClr val="FFFFFF"/>
                </a:solidFill>
                <a:latin typeface="Calibri"/>
              </a:rPr>
              <a:t>DRAFT</a:t>
            </a:r>
          </a:p>
        </p:txBody>
      </p:sp>
      <p:sp>
        <p:nvSpPr>
          <p:cNvPr id="7" name="TextBox 6"/>
          <p:cNvSpPr txBox="1"/>
          <p:nvPr/>
        </p:nvSpPr>
        <p:spPr>
          <a:xfrm>
            <a:off x="822959" y="3703320"/>
            <a:ext cx="2971800" cy="1280160"/>
          </a:xfrm>
          <a:prstGeom prst="rect">
            <a:avLst/>
          </a:prstGeom>
          <a:noFill/>
        </p:spPr>
        <p:txBody>
          <a:bodyPr wrap="square" anchor="t" lIns="0" rIns="0" tIns="0" bIns="0">
            <a:spAutoFit/>
          </a:bodyPr>
          <a:lstStyle/>
          <a:p>
            <a:pPr algn="ctr">
              <a:lnSpc>
                <a:spcPct val="100000"/>
              </a:lnSpc>
            </a:pPr>
            <a:r>
              <a:rPr sz="2700" b="0" i="0">
                <a:solidFill>
                  <a:srgbClr val="FFFFFF"/>
                </a:solidFill>
                <a:latin typeface="Calibri"/>
              </a:rPr>
              <a:t>AI writes the first version</a:t>
            </a:r>
          </a:p>
        </p:txBody>
      </p:sp>
      <p:sp>
        <p:nvSpPr>
          <p:cNvPr id="8" name="Right Arrow 7"/>
          <p:cNvSpPr/>
          <p:nvPr/>
        </p:nvSpPr>
        <p:spPr>
          <a:xfrm>
            <a:off x="4096511" y="3337560"/>
            <a:ext cx="246888" cy="411480"/>
          </a:xfrm>
          <a:prstGeom prst="rightArrow">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4370831" y="1920240"/>
            <a:ext cx="3520440" cy="3291840"/>
          </a:xfrm>
          <a:prstGeom prst="roundRect">
            <a:avLst>
              <a:gd name="adj" fmla="val 8000"/>
            </a:avLst>
          </a:prstGeom>
          <a:solidFill>
            <a:srgbClr val="0B67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370831" y="2103120"/>
            <a:ext cx="3520440" cy="1554480"/>
          </a:xfrm>
          <a:prstGeom prst="rect">
            <a:avLst/>
          </a:prstGeom>
          <a:noFill/>
        </p:spPr>
        <p:txBody>
          <a:bodyPr wrap="square" anchor="ctr" lIns="0" rIns="0" tIns="0" bIns="0">
            <a:spAutoFit/>
          </a:bodyPr>
          <a:lstStyle/>
          <a:p>
            <a:pPr algn="ctr">
              <a:lnSpc>
                <a:spcPct val="95000"/>
              </a:lnSpc>
            </a:pPr>
            <a:r>
              <a:rPr sz="7200" b="1" i="0">
                <a:solidFill>
                  <a:srgbClr val="FFFFFF"/>
                </a:solidFill>
                <a:latin typeface="Calibri"/>
              </a:rPr>
              <a:t>CHECK</a:t>
            </a:r>
          </a:p>
        </p:txBody>
      </p:sp>
      <p:sp>
        <p:nvSpPr>
          <p:cNvPr id="11" name="TextBox 10"/>
          <p:cNvSpPr txBox="1"/>
          <p:nvPr/>
        </p:nvSpPr>
        <p:spPr>
          <a:xfrm>
            <a:off x="4645151" y="3703320"/>
            <a:ext cx="2971800" cy="1280160"/>
          </a:xfrm>
          <a:prstGeom prst="rect">
            <a:avLst/>
          </a:prstGeom>
          <a:noFill/>
        </p:spPr>
        <p:txBody>
          <a:bodyPr wrap="square" anchor="t" lIns="0" rIns="0" tIns="0" bIns="0">
            <a:spAutoFit/>
          </a:bodyPr>
          <a:lstStyle/>
          <a:p>
            <a:pPr algn="ctr">
              <a:lnSpc>
                <a:spcPct val="100000"/>
              </a:lnSpc>
            </a:pPr>
            <a:r>
              <a:rPr sz="2700" b="0" i="0">
                <a:solidFill>
                  <a:srgbClr val="FFFFFF"/>
                </a:solidFill>
                <a:latin typeface="Calibri"/>
              </a:rPr>
              <a:t>You fix facts, safety, level</a:t>
            </a:r>
          </a:p>
        </p:txBody>
      </p:sp>
      <p:sp>
        <p:nvSpPr>
          <p:cNvPr id="12" name="Right Arrow 11"/>
          <p:cNvSpPr/>
          <p:nvPr/>
        </p:nvSpPr>
        <p:spPr>
          <a:xfrm>
            <a:off x="7918704" y="3337560"/>
            <a:ext cx="246888" cy="411480"/>
          </a:xfrm>
          <a:prstGeom prst="rightArrow">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8193023" y="1920240"/>
            <a:ext cx="3520440" cy="3291840"/>
          </a:xfrm>
          <a:prstGeom prst="roundRect">
            <a:avLst>
              <a:gd name="adj" fmla="val 8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193023" y="2103120"/>
            <a:ext cx="3520440" cy="1554480"/>
          </a:xfrm>
          <a:prstGeom prst="rect">
            <a:avLst/>
          </a:prstGeom>
          <a:noFill/>
        </p:spPr>
        <p:txBody>
          <a:bodyPr wrap="square" anchor="ctr" lIns="0" rIns="0" tIns="0" bIns="0">
            <a:spAutoFit/>
          </a:bodyPr>
          <a:lstStyle/>
          <a:p>
            <a:pPr algn="ctr">
              <a:lnSpc>
                <a:spcPct val="95000"/>
              </a:lnSpc>
            </a:pPr>
            <a:r>
              <a:rPr sz="7200" b="1" i="0">
                <a:solidFill>
                  <a:srgbClr val="FFFFFF"/>
                </a:solidFill>
                <a:latin typeface="Calibri"/>
              </a:rPr>
              <a:t>USE</a:t>
            </a:r>
          </a:p>
        </p:txBody>
      </p:sp>
      <p:sp>
        <p:nvSpPr>
          <p:cNvPr id="15" name="TextBox 14"/>
          <p:cNvSpPr txBox="1"/>
          <p:nvPr/>
        </p:nvSpPr>
        <p:spPr>
          <a:xfrm>
            <a:off x="8467344" y="3703320"/>
            <a:ext cx="2971800" cy="1280160"/>
          </a:xfrm>
          <a:prstGeom prst="rect">
            <a:avLst/>
          </a:prstGeom>
          <a:noFill/>
        </p:spPr>
        <p:txBody>
          <a:bodyPr wrap="square" anchor="t" lIns="0" rIns="0" tIns="0" bIns="0">
            <a:spAutoFit/>
          </a:bodyPr>
          <a:lstStyle/>
          <a:p>
            <a:pPr algn="ctr">
              <a:lnSpc>
                <a:spcPct val="100000"/>
              </a:lnSpc>
            </a:pPr>
            <a:r>
              <a:rPr sz="2700" b="0" i="0">
                <a:solidFill>
                  <a:srgbClr val="FFFFFF"/>
                </a:solidFill>
                <a:latin typeface="Calibri"/>
              </a:rPr>
              <a:t>Teach it. Send it. Improve it.</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EDE4D1"/>
        </a:solidFill>
        <a:effectLst/>
      </p:bgPr>
    </p:bg>
    <p:spTree>
      <p:nvGrpSpPr>
        <p:cNvPr id="1" name=""/>
        <p:cNvGrpSpPr/>
        <p:nvPr/>
      </p:nvGrpSpPr>
      <p:grpSpPr/>
      <p:pic>
        <p:nvPicPr>
          <p:cNvPr id="2" name="Picture 1" descr="seed.jpg"/>
          <p:cNvPicPr>
            <a:picLocks noChangeAspect="1"/>
          </p:cNvPicPr>
          <p:nvPr/>
        </p:nvPicPr>
        <p:blipFill>
          <a:blip r:embed="rId2"/>
          <a:stretch>
            <a:fillRect/>
          </a:stretch>
        </p:blipFill>
        <p:spPr>
          <a:xfrm>
            <a:off x="1082286" y="1874519"/>
            <a:ext cx="10027122" cy="4983480"/>
          </a:xfrm>
          <a:prstGeom prst="rect">
            <a:avLst/>
          </a:prstGeom>
        </p:spPr>
      </p:pic>
      <p:sp>
        <p:nvSpPr>
          <p:cNvPr id="3" name="TextBox 2"/>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THANK YOU, LNA</a:t>
            </a:r>
          </a:p>
        </p:txBody>
      </p:sp>
      <p:sp>
        <p:nvSpPr>
          <p:cNvPr id="4" name="TextBox 3"/>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31</a:t>
            </a:r>
          </a:p>
        </p:txBody>
      </p:sp>
      <p:sp>
        <p:nvSpPr>
          <p:cNvPr id="5" name="TextBox 4"/>
          <p:cNvSpPr txBox="1"/>
          <p:nvPr/>
        </p:nvSpPr>
        <p:spPr>
          <a:xfrm>
            <a:off x="548640" y="685800"/>
            <a:ext cx="11064240" cy="1188720"/>
          </a:xfrm>
          <a:prstGeom prst="rect">
            <a:avLst/>
          </a:prstGeom>
          <a:noFill/>
        </p:spPr>
        <p:txBody>
          <a:bodyPr wrap="square" anchor="t" lIns="0" rIns="0" tIns="0" bIns="0">
            <a:spAutoFit/>
          </a:bodyPr>
          <a:lstStyle/>
          <a:p>
            <a:pPr algn="l">
              <a:lnSpc>
                <a:spcPct val="88000"/>
              </a:lnSpc>
            </a:pPr>
            <a:r>
              <a:rPr sz="7200" b="1" i="0">
                <a:solidFill>
                  <a:srgbClr val="1F3752"/>
                </a:solidFill>
                <a:latin typeface="Calibri"/>
              </a:rPr>
              <a:t>Start small. Teach smarter.</a:t>
            </a:r>
          </a:p>
        </p:txBody>
      </p:sp>
      <p:sp>
        <p:nvSpPr>
          <p:cNvPr id="6" name="Rounded Rectangle 5"/>
          <p:cNvSpPr/>
          <p:nvPr/>
        </p:nvSpPr>
        <p:spPr>
          <a:xfrm>
            <a:off x="548640" y="5806440"/>
            <a:ext cx="10539740" cy="777240"/>
          </a:xfrm>
          <a:prstGeom prst="roundRect">
            <a:avLst>
              <a:gd name="adj" fmla="val 50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5806440"/>
            <a:ext cx="10539740" cy="777240"/>
          </a:xfrm>
          <a:prstGeom prst="rect">
            <a:avLst/>
          </a:prstGeom>
          <a:noFill/>
        </p:spPr>
        <p:txBody>
          <a:bodyPr wrap="square" anchor="ctr" lIns="0" rIns="0" tIns="0" bIns="0">
            <a:spAutoFit/>
          </a:bodyPr>
          <a:lstStyle/>
          <a:p>
            <a:pPr algn="ctr">
              <a:lnSpc>
                <a:spcPct val="95000"/>
              </a:lnSpc>
            </a:pPr>
            <a:r>
              <a:rPr sz="3400" b="1" i="0">
                <a:solidFill>
                  <a:srgbClr val="FFFFFF"/>
                </a:solidFill>
                <a:latin typeface="Calibri"/>
              </a:rPr>
              <a:t>One task this week. One class or one email.</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20040"/>
            <a:ext cx="9601200" cy="411480"/>
          </a:xfrm>
          <a:prstGeom prst="rect">
            <a:avLst/>
          </a:prstGeom>
          <a:noFill/>
        </p:spPr>
        <p:txBody>
          <a:bodyPr wrap="square" anchor="t" lIns="0" rIns="0" tIns="0" bIns="0">
            <a:spAutoFit/>
          </a:bodyPr>
          <a:lstStyle/>
          <a:p>
            <a:pPr algn="l">
              <a:lnSpc>
                <a:spcPct val="95000"/>
              </a:lnSpc>
            </a:pPr>
            <a:r>
              <a:rPr sz="2000" b="1" i="0">
                <a:solidFill>
                  <a:srgbClr val="009688"/>
                </a:solidFill>
                <a:latin typeface="Calibri"/>
              </a:rPr>
              <a:t>TRAINER ONLY · SKIP WHEN PRESENTING</a:t>
            </a:r>
          </a:p>
        </p:txBody>
      </p:sp>
      <p:sp>
        <p:nvSpPr>
          <p:cNvPr id="3" name="TextBox 2"/>
          <p:cNvSpPr txBox="1"/>
          <p:nvPr/>
        </p:nvSpPr>
        <p:spPr>
          <a:xfrm>
            <a:off x="10881360" y="320040"/>
            <a:ext cx="777240" cy="411480"/>
          </a:xfrm>
          <a:prstGeom prst="rect">
            <a:avLst/>
          </a:prstGeom>
          <a:noFill/>
        </p:spPr>
        <p:txBody>
          <a:bodyPr wrap="square" anchor="t" lIns="0" rIns="0" tIns="0" bIns="0">
            <a:spAutoFit/>
          </a:bodyPr>
          <a:lstStyle/>
          <a:p>
            <a:pPr algn="r">
              <a:lnSpc>
                <a:spcPct val="95000"/>
              </a:lnSpc>
            </a:pPr>
            <a:r>
              <a:rPr sz="1800" b="0" i="0">
                <a:solidFill>
                  <a:srgbClr val="6B7278"/>
                </a:solidFill>
                <a:latin typeface="Calibri"/>
              </a:rPr>
              <a:t>32</a:t>
            </a:r>
          </a:p>
        </p:txBody>
      </p:sp>
      <p:sp>
        <p:nvSpPr>
          <p:cNvPr id="4" name="TextBox 3"/>
          <p:cNvSpPr txBox="1"/>
          <p:nvPr/>
        </p:nvSpPr>
        <p:spPr>
          <a:xfrm>
            <a:off x="548640" y="731520"/>
            <a:ext cx="11064240" cy="1005840"/>
          </a:xfrm>
          <a:prstGeom prst="rect">
            <a:avLst/>
          </a:prstGeom>
          <a:noFill/>
        </p:spPr>
        <p:txBody>
          <a:bodyPr wrap="square" anchor="t" lIns="0" rIns="0" tIns="0" bIns="0">
            <a:spAutoFit/>
          </a:bodyPr>
          <a:lstStyle/>
          <a:p>
            <a:pPr algn="l">
              <a:lnSpc>
                <a:spcPct val="88000"/>
              </a:lnSpc>
            </a:pPr>
            <a:r>
              <a:rPr sz="5600" b="1" i="0">
                <a:solidFill>
                  <a:srgbClr val="1F3752"/>
                </a:solidFill>
                <a:latin typeface="Calibri"/>
              </a:rPr>
              <a:t>Run sheet</a:t>
            </a:r>
          </a:p>
        </p:txBody>
      </p:sp>
      <p:graphicFrame>
        <p:nvGraphicFramePr>
          <p:cNvPr id="5" name="Table 4"/>
          <p:cNvGraphicFramePr>
            <a:graphicFrameLocks noGrp="1"/>
          </p:cNvGraphicFramePr>
          <p:nvPr/>
        </p:nvGraphicFramePr>
        <p:xfrm>
          <a:off x="548640" y="1600200"/>
          <a:ext cx="11091672" cy="4846320"/>
        </p:xfrm>
        <a:graphic>
          <a:graphicData uri="http://schemas.openxmlformats.org/drawingml/2006/table">
            <a:tbl>
              <a:tblPr firstRow="1" bandRow="1">
                <a:tableStyleId>{5C22544A-7EE6-4342-B048-85BDC9FD1C3A}</a:tableStyleId>
              </a:tblPr>
              <a:tblGrid>
                <a:gridCol w="1463040"/>
                <a:gridCol w="4206240"/>
                <a:gridCol w="1097280"/>
                <a:gridCol w="4325112"/>
              </a:tblGrid>
              <a:tr h="538480">
                <a:tc>
                  <a:txBody>
                    <a:bodyPr/>
                    <a:lstStyle/>
                    <a:p>
                      <a:r>
                        <a:rPr sz="2400" b="1">
                          <a:solidFill>
                            <a:srgbClr val="FFFFFF"/>
                          </a:solidFill>
                          <a:latin typeface="Calibri"/>
                        </a:rPr>
                        <a:t>Slides</a:t>
                      </a:r>
                    </a:p>
                  </a:txBody>
                  <a:tcPr>
                    <a:solidFill>
                      <a:srgbClr val="1F3752"/>
                    </a:solidFill>
                  </a:tcPr>
                </a:tc>
                <a:tc>
                  <a:txBody>
                    <a:bodyPr/>
                    <a:lstStyle/>
                    <a:p>
                      <a:r>
                        <a:rPr sz="2400" b="1">
                          <a:solidFill>
                            <a:srgbClr val="FFFFFF"/>
                          </a:solidFill>
                          <a:latin typeface="Calibri"/>
                        </a:rPr>
                        <a:t>Step</a:t>
                      </a:r>
                    </a:p>
                  </a:txBody>
                  <a:tcPr>
                    <a:solidFill>
                      <a:srgbClr val="1F3752"/>
                    </a:solidFill>
                  </a:tcPr>
                </a:tc>
                <a:tc>
                  <a:txBody>
                    <a:bodyPr/>
                    <a:lstStyle/>
                    <a:p>
                      <a:r>
                        <a:rPr sz="2400" b="1">
                          <a:solidFill>
                            <a:srgbClr val="FFFFFF"/>
                          </a:solidFill>
                          <a:latin typeface="Calibri"/>
                        </a:rPr>
                        <a:t>Min</a:t>
                      </a:r>
                    </a:p>
                  </a:txBody>
                  <a:tcPr>
                    <a:solidFill>
                      <a:srgbClr val="1F3752"/>
                    </a:solidFill>
                  </a:tcPr>
                </a:tc>
                <a:tc>
                  <a:txBody>
                    <a:bodyPr/>
                    <a:lstStyle/>
                    <a:p>
                      <a:r>
                        <a:rPr sz="2400" b="1">
                          <a:solidFill>
                            <a:srgbClr val="FFFFFF"/>
                          </a:solidFill>
                          <a:latin typeface="Calibri"/>
                        </a:rPr>
                        <a:t>Output</a:t>
                      </a:r>
                    </a:p>
                  </a:txBody>
                  <a:tcPr>
                    <a:solidFill>
                      <a:srgbClr val="1F3752"/>
                    </a:solidFill>
                  </a:tcPr>
                </a:tc>
              </a:tr>
              <a:tr h="538480">
                <a:tc>
                  <a:txBody>
                    <a:bodyPr/>
                    <a:lstStyle/>
                    <a:p>
                      <a:r>
                        <a:rPr sz="2400" b="0">
                          <a:solidFill>
                            <a:srgbClr val="282D32"/>
                          </a:solidFill>
                          <a:latin typeface="Calibri"/>
                        </a:rPr>
                        <a:t>1–4</a:t>
                      </a:r>
                    </a:p>
                  </a:txBody>
                  <a:tcPr>
                    <a:solidFill>
                      <a:srgbClr val="FFFFFF"/>
                    </a:solidFill>
                  </a:tcPr>
                </a:tc>
                <a:tc>
                  <a:txBody>
                    <a:bodyPr/>
                    <a:lstStyle/>
                    <a:p>
                      <a:r>
                        <a:rPr sz="2400" b="1">
                          <a:solidFill>
                            <a:srgbClr val="282D32"/>
                          </a:solidFill>
                          <a:latin typeface="Calibri"/>
                        </a:rPr>
                        <a:t>AI basics</a:t>
                      </a:r>
                    </a:p>
                  </a:txBody>
                  <a:tcPr>
                    <a:solidFill>
                      <a:srgbClr val="FFFFFF"/>
                    </a:solidFill>
                  </a:tcPr>
                </a:tc>
                <a:tc>
                  <a:txBody>
                    <a:bodyPr/>
                    <a:lstStyle/>
                    <a:p>
                      <a:r>
                        <a:rPr sz="2400" b="1">
                          <a:solidFill>
                            <a:srgbClr val="009688"/>
                          </a:solidFill>
                          <a:latin typeface="Calibri"/>
                        </a:rPr>
                        <a:t>10</a:t>
                      </a:r>
                    </a:p>
                  </a:txBody>
                  <a:tcPr>
                    <a:solidFill>
                      <a:srgbClr val="FFFFFF"/>
                    </a:solidFill>
                  </a:tcPr>
                </a:tc>
                <a:tc>
                  <a:txBody>
                    <a:bodyPr/>
                    <a:lstStyle/>
                    <a:p>
                      <a:r>
                        <a:rPr sz="2400" b="0">
                          <a:solidFill>
                            <a:srgbClr val="282D32"/>
                          </a:solidFill>
                          <a:latin typeface="Calibri"/>
                        </a:rPr>
                        <a:t>Know what AI is good at</a:t>
                      </a:r>
                    </a:p>
                  </a:txBody>
                  <a:tcPr>
                    <a:solidFill>
                      <a:srgbClr val="FFFFFF"/>
                    </a:solidFill>
                  </a:tcPr>
                </a:tc>
              </a:tr>
              <a:tr h="538480">
                <a:tc>
                  <a:txBody>
                    <a:bodyPr/>
                    <a:lstStyle/>
                    <a:p>
                      <a:r>
                        <a:rPr sz="2400" b="0">
                          <a:solidFill>
                            <a:srgbClr val="282D32"/>
                          </a:solidFill>
                          <a:latin typeface="Calibri"/>
                        </a:rPr>
                        <a:t>5–6</a:t>
                      </a:r>
                    </a:p>
                  </a:txBody>
                  <a:tcPr>
                    <a:solidFill>
                      <a:srgbClr val="F2F6F8"/>
                    </a:solidFill>
                  </a:tcPr>
                </a:tc>
                <a:tc>
                  <a:txBody>
                    <a:bodyPr/>
                    <a:lstStyle/>
                    <a:p>
                      <a:r>
                        <a:rPr sz="2400" b="1">
                          <a:solidFill>
                            <a:srgbClr val="282D32"/>
                          </a:solidFill>
                          <a:latin typeface="Calibri"/>
                        </a:rPr>
                        <a:t>Tools</a:t>
                      </a:r>
                    </a:p>
                  </a:txBody>
                  <a:tcPr>
                    <a:solidFill>
                      <a:srgbClr val="F2F6F8"/>
                    </a:solidFill>
                  </a:tcPr>
                </a:tc>
                <a:tc>
                  <a:txBody>
                    <a:bodyPr/>
                    <a:lstStyle/>
                    <a:p>
                      <a:r>
                        <a:rPr sz="2400" b="1">
                          <a:solidFill>
                            <a:srgbClr val="009688"/>
                          </a:solidFill>
                          <a:latin typeface="Calibri"/>
                        </a:rPr>
                        <a:t>10</a:t>
                      </a:r>
                    </a:p>
                  </a:txBody>
                  <a:tcPr>
                    <a:solidFill>
                      <a:srgbClr val="F2F6F8"/>
                    </a:solidFill>
                  </a:tcPr>
                </a:tc>
                <a:tc>
                  <a:txBody>
                    <a:bodyPr/>
                    <a:lstStyle/>
                    <a:p>
                      <a:r>
                        <a:rPr sz="2400" b="0">
                          <a:solidFill>
                            <a:srgbClr val="282D32"/>
                          </a:solidFill>
                          <a:latin typeface="Calibri"/>
                        </a:rPr>
                        <a:t>One tool open</a:t>
                      </a:r>
                    </a:p>
                  </a:txBody>
                  <a:tcPr>
                    <a:solidFill>
                      <a:srgbClr val="F2F6F8"/>
                    </a:solidFill>
                  </a:tcPr>
                </a:tc>
              </a:tr>
              <a:tr h="538480">
                <a:tc>
                  <a:txBody>
                    <a:bodyPr/>
                    <a:lstStyle/>
                    <a:p>
                      <a:r>
                        <a:rPr sz="2400" b="0">
                          <a:solidFill>
                            <a:srgbClr val="282D32"/>
                          </a:solidFill>
                          <a:latin typeface="Calibri"/>
                        </a:rPr>
                        <a:t>7–10</a:t>
                      </a:r>
                    </a:p>
                  </a:txBody>
                  <a:tcPr>
                    <a:solidFill>
                      <a:srgbClr val="FFFFFF"/>
                    </a:solidFill>
                  </a:tcPr>
                </a:tc>
                <a:tc>
                  <a:txBody>
                    <a:bodyPr/>
                    <a:lstStyle/>
                    <a:p>
                      <a:r>
                        <a:rPr sz="2400" b="1">
                          <a:solidFill>
                            <a:srgbClr val="282D32"/>
                          </a:solidFill>
                          <a:latin typeface="Calibri"/>
                        </a:rPr>
                        <a:t>Prompts + Activity 1</a:t>
                      </a:r>
                    </a:p>
                  </a:txBody>
                  <a:tcPr>
                    <a:solidFill>
                      <a:srgbClr val="FFFFFF"/>
                    </a:solidFill>
                  </a:tcPr>
                </a:tc>
                <a:tc>
                  <a:txBody>
                    <a:bodyPr/>
                    <a:lstStyle/>
                    <a:p>
                      <a:r>
                        <a:rPr sz="2400" b="1">
                          <a:solidFill>
                            <a:srgbClr val="009688"/>
                          </a:solidFill>
                          <a:latin typeface="Calibri"/>
                        </a:rPr>
                        <a:t>15</a:t>
                      </a:r>
                    </a:p>
                  </a:txBody>
                  <a:tcPr>
                    <a:solidFill>
                      <a:srgbClr val="FFFFFF"/>
                    </a:solidFill>
                  </a:tcPr>
                </a:tc>
                <a:tc>
                  <a:txBody>
                    <a:bodyPr/>
                    <a:lstStyle/>
                    <a:p>
                      <a:r>
                        <a:rPr sz="2400" b="0">
                          <a:solidFill>
                            <a:srgbClr val="282D32"/>
                          </a:solidFill>
                          <a:latin typeface="Calibri"/>
                        </a:rPr>
                        <a:t>One better prompt</a:t>
                      </a:r>
                    </a:p>
                  </a:txBody>
                  <a:tcPr>
                    <a:solidFill>
                      <a:srgbClr val="FFFFFF"/>
                    </a:solidFill>
                  </a:tcPr>
                </a:tc>
              </a:tr>
              <a:tr h="538480">
                <a:tc>
                  <a:txBody>
                    <a:bodyPr/>
                    <a:lstStyle/>
                    <a:p>
                      <a:r>
                        <a:rPr sz="2400" b="0">
                          <a:solidFill>
                            <a:srgbClr val="282D32"/>
                          </a:solidFill>
                          <a:latin typeface="Calibri"/>
                        </a:rPr>
                        <a:t>11–13</a:t>
                      </a:r>
                    </a:p>
                  </a:txBody>
                  <a:tcPr>
                    <a:solidFill>
                      <a:srgbClr val="F2F6F8"/>
                    </a:solidFill>
                  </a:tcPr>
                </a:tc>
                <a:tc>
                  <a:txBody>
                    <a:bodyPr/>
                    <a:lstStyle/>
                    <a:p>
                      <a:r>
                        <a:rPr sz="2400" b="1">
                          <a:solidFill>
                            <a:srgbClr val="282D32"/>
                          </a:solidFill>
                          <a:latin typeface="Calibri"/>
                        </a:rPr>
                        <a:t>Lesson plan + Activity 2</a:t>
                      </a:r>
                    </a:p>
                  </a:txBody>
                  <a:tcPr>
                    <a:solidFill>
                      <a:srgbClr val="F2F6F8"/>
                    </a:solidFill>
                  </a:tcPr>
                </a:tc>
                <a:tc>
                  <a:txBody>
                    <a:bodyPr/>
                    <a:lstStyle/>
                    <a:p>
                      <a:r>
                        <a:rPr sz="2400" b="1">
                          <a:solidFill>
                            <a:srgbClr val="009688"/>
                          </a:solidFill>
                          <a:latin typeface="Calibri"/>
                        </a:rPr>
                        <a:t>10</a:t>
                      </a:r>
                    </a:p>
                  </a:txBody>
                  <a:tcPr>
                    <a:solidFill>
                      <a:srgbClr val="F2F6F8"/>
                    </a:solidFill>
                  </a:tcPr>
                </a:tc>
                <a:tc>
                  <a:txBody>
                    <a:bodyPr/>
                    <a:lstStyle/>
                    <a:p>
                      <a:r>
                        <a:rPr sz="2400" b="0">
                          <a:solidFill>
                            <a:srgbClr val="282D32"/>
                          </a:solidFill>
                          <a:latin typeface="Calibri"/>
                        </a:rPr>
                        <a:t>A 30-minute lesson</a:t>
                      </a:r>
                    </a:p>
                  </a:txBody>
                  <a:tcPr>
                    <a:solidFill>
                      <a:srgbClr val="F2F6F8"/>
                    </a:solidFill>
                  </a:tcPr>
                </a:tc>
              </a:tr>
              <a:tr h="538480">
                <a:tc>
                  <a:txBody>
                    <a:bodyPr/>
                    <a:lstStyle/>
                    <a:p>
                      <a:r>
                        <a:rPr sz="2400" b="0">
                          <a:solidFill>
                            <a:srgbClr val="282D32"/>
                          </a:solidFill>
                          <a:latin typeface="Calibri"/>
                        </a:rPr>
                        <a:t>14–19</a:t>
                      </a:r>
                    </a:p>
                  </a:txBody>
                  <a:tcPr>
                    <a:solidFill>
                      <a:srgbClr val="FFFFFF"/>
                    </a:solidFill>
                  </a:tcPr>
                </a:tc>
                <a:tc>
                  <a:txBody>
                    <a:bodyPr/>
                    <a:lstStyle/>
                    <a:p>
                      <a:r>
                        <a:rPr sz="2400" b="1">
                          <a:solidFill>
                            <a:srgbClr val="282D32"/>
                          </a:solidFill>
                          <a:latin typeface="Calibri"/>
                        </a:rPr>
                        <a:t>Quiz + Differentiate</a:t>
                      </a:r>
                    </a:p>
                  </a:txBody>
                  <a:tcPr>
                    <a:solidFill>
                      <a:srgbClr val="FFFFFF"/>
                    </a:solidFill>
                  </a:tcPr>
                </a:tc>
                <a:tc>
                  <a:txBody>
                    <a:bodyPr/>
                    <a:lstStyle/>
                    <a:p>
                      <a:r>
                        <a:rPr sz="2400" b="1">
                          <a:solidFill>
                            <a:srgbClr val="009688"/>
                          </a:solidFill>
                          <a:latin typeface="Calibri"/>
                        </a:rPr>
                        <a:t>10</a:t>
                      </a:r>
                    </a:p>
                  </a:txBody>
                  <a:tcPr>
                    <a:solidFill>
                      <a:srgbClr val="FFFFFF"/>
                    </a:solidFill>
                  </a:tcPr>
                </a:tc>
                <a:tc>
                  <a:txBody>
                    <a:bodyPr/>
                    <a:lstStyle/>
                    <a:p>
                      <a:r>
                        <a:rPr sz="2400" b="0">
                          <a:solidFill>
                            <a:srgbClr val="282D32"/>
                          </a:solidFill>
                          <a:latin typeface="Calibri"/>
                        </a:rPr>
                        <a:t>Quiz + 3 levels</a:t>
                      </a:r>
                    </a:p>
                  </a:txBody>
                  <a:tcPr>
                    <a:solidFill>
                      <a:srgbClr val="FFFFFF"/>
                    </a:solidFill>
                  </a:tcPr>
                </a:tc>
              </a:tr>
              <a:tr h="538480">
                <a:tc>
                  <a:txBody>
                    <a:bodyPr/>
                    <a:lstStyle/>
                    <a:p>
                      <a:r>
                        <a:rPr sz="2400" b="0">
                          <a:solidFill>
                            <a:srgbClr val="282D32"/>
                          </a:solidFill>
                          <a:latin typeface="Calibri"/>
                        </a:rPr>
                        <a:t>20–24</a:t>
                      </a:r>
                    </a:p>
                  </a:txBody>
                  <a:tcPr>
                    <a:solidFill>
                      <a:srgbClr val="F2F6F8"/>
                    </a:solidFill>
                  </a:tcPr>
                </a:tc>
                <a:tc>
                  <a:txBody>
                    <a:bodyPr/>
                    <a:lstStyle/>
                    <a:p>
                      <a:r>
                        <a:rPr sz="2400" b="1">
                          <a:solidFill>
                            <a:srgbClr val="282D32"/>
                          </a:solidFill>
                          <a:latin typeface="Calibri"/>
                        </a:rPr>
                        <a:t>Admin work</a:t>
                      </a:r>
                    </a:p>
                  </a:txBody>
                  <a:tcPr>
                    <a:solidFill>
                      <a:srgbClr val="F2F6F8"/>
                    </a:solidFill>
                  </a:tcPr>
                </a:tc>
                <a:tc>
                  <a:txBody>
                    <a:bodyPr/>
                    <a:lstStyle/>
                    <a:p>
                      <a:r>
                        <a:rPr sz="2400" b="1">
                          <a:solidFill>
                            <a:srgbClr val="009688"/>
                          </a:solidFill>
                          <a:latin typeface="Calibri"/>
                        </a:rPr>
                        <a:t>10</a:t>
                      </a:r>
                    </a:p>
                  </a:txBody>
                  <a:tcPr>
                    <a:solidFill>
                      <a:srgbClr val="F2F6F8"/>
                    </a:solidFill>
                  </a:tcPr>
                </a:tc>
                <a:tc>
                  <a:txBody>
                    <a:bodyPr/>
                    <a:lstStyle/>
                    <a:p>
                      <a:r>
                        <a:rPr sz="2400" b="0">
                          <a:solidFill>
                            <a:srgbClr val="282D32"/>
                          </a:solidFill>
                          <a:latin typeface="Calibri"/>
                        </a:rPr>
                        <a:t>Email, minutes, report</a:t>
                      </a:r>
                    </a:p>
                  </a:txBody>
                  <a:tcPr>
                    <a:solidFill>
                      <a:srgbClr val="F2F6F8"/>
                    </a:solidFill>
                  </a:tcPr>
                </a:tc>
              </a:tr>
              <a:tr h="538480">
                <a:tc>
                  <a:txBody>
                    <a:bodyPr/>
                    <a:lstStyle/>
                    <a:p>
                      <a:r>
                        <a:rPr sz="2400" b="0">
                          <a:solidFill>
                            <a:srgbClr val="282D32"/>
                          </a:solidFill>
                          <a:latin typeface="Calibri"/>
                        </a:rPr>
                        <a:t>25–26</a:t>
                      </a:r>
                    </a:p>
                  </a:txBody>
                  <a:tcPr>
                    <a:solidFill>
                      <a:srgbClr val="FFFFFF"/>
                    </a:solidFill>
                  </a:tcPr>
                </a:tc>
                <a:tc>
                  <a:txBody>
                    <a:bodyPr/>
                    <a:lstStyle/>
                    <a:p>
                      <a:r>
                        <a:rPr sz="2400" b="1">
                          <a:solidFill>
                            <a:srgbClr val="282D32"/>
                          </a:solidFill>
                          <a:latin typeface="Calibri"/>
                        </a:rPr>
                        <a:t>Safe use</a:t>
                      </a:r>
                    </a:p>
                  </a:txBody>
                  <a:tcPr>
                    <a:solidFill>
                      <a:srgbClr val="FFFFFF"/>
                    </a:solidFill>
                  </a:tcPr>
                </a:tc>
                <a:tc>
                  <a:txBody>
                    <a:bodyPr/>
                    <a:lstStyle/>
                    <a:p>
                      <a:r>
                        <a:rPr sz="2400" b="1">
                          <a:solidFill>
                            <a:srgbClr val="009688"/>
                          </a:solidFill>
                          <a:latin typeface="Calibri"/>
                        </a:rPr>
                        <a:t>10</a:t>
                      </a:r>
                    </a:p>
                  </a:txBody>
                  <a:tcPr>
                    <a:solidFill>
                      <a:srgbClr val="FFFFFF"/>
                    </a:solidFill>
                  </a:tcPr>
                </a:tc>
                <a:tc>
                  <a:txBody>
                    <a:bodyPr/>
                    <a:lstStyle/>
                    <a:p>
                      <a:r>
                        <a:rPr sz="2400" b="0">
                          <a:solidFill>
                            <a:srgbClr val="282D32"/>
                          </a:solidFill>
                          <a:latin typeface="Calibri"/>
                        </a:rPr>
                        <a:t>Traffic light rule</a:t>
                      </a:r>
                    </a:p>
                  </a:txBody>
                  <a:tcPr>
                    <a:solidFill>
                      <a:srgbClr val="FFFFFF"/>
                    </a:solidFill>
                  </a:tcPr>
                </a:tc>
              </a:tr>
              <a:tr h="538480">
                <a:tc>
                  <a:txBody>
                    <a:bodyPr/>
                    <a:lstStyle/>
                    <a:p>
                      <a:r>
                        <a:rPr sz="2400" b="0">
                          <a:solidFill>
                            <a:srgbClr val="282D32"/>
                          </a:solidFill>
                          <a:latin typeface="Calibri"/>
                        </a:rPr>
                        <a:t>27–31</a:t>
                      </a:r>
                    </a:p>
                  </a:txBody>
                  <a:tcPr>
                    <a:solidFill>
                      <a:srgbClr val="F2F6F8"/>
                    </a:solidFill>
                  </a:tcPr>
                </a:tc>
                <a:tc>
                  <a:txBody>
                    <a:bodyPr/>
                    <a:lstStyle/>
                    <a:p>
                      <a:r>
                        <a:rPr sz="2400" b="1">
                          <a:solidFill>
                            <a:srgbClr val="282D32"/>
                          </a:solidFill>
                          <a:latin typeface="Calibri"/>
                        </a:rPr>
                        <a:t>Challenge + close</a:t>
                      </a:r>
                    </a:p>
                  </a:txBody>
                  <a:tcPr>
                    <a:solidFill>
                      <a:srgbClr val="F2F6F8"/>
                    </a:solidFill>
                  </a:tcPr>
                </a:tc>
                <a:tc>
                  <a:txBody>
                    <a:bodyPr/>
                    <a:lstStyle/>
                    <a:p>
                      <a:r>
                        <a:rPr sz="2400" b="1">
                          <a:solidFill>
                            <a:srgbClr val="009688"/>
                          </a:solidFill>
                          <a:latin typeface="Calibri"/>
                        </a:rPr>
                        <a:t>10</a:t>
                      </a:r>
                    </a:p>
                  </a:txBody>
                  <a:tcPr>
                    <a:solidFill>
                      <a:srgbClr val="F2F6F8"/>
                    </a:solidFill>
                  </a:tcPr>
                </a:tc>
                <a:tc>
                  <a:txBody>
                    <a:bodyPr/>
                    <a:lstStyle/>
                    <a:p>
                      <a:r>
                        <a:rPr sz="2400" b="0">
                          <a:solidFill>
                            <a:srgbClr val="282D32"/>
                          </a:solidFill>
                          <a:latin typeface="Calibri"/>
                        </a:rPr>
                        <a:t>One real task done</a:t>
                      </a:r>
                    </a:p>
                  </a:txBody>
                  <a:tcPr>
                    <a:solidFill>
                      <a:srgbClr val="F2F6F8"/>
                    </a:solidFill>
                  </a:tcPr>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