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E0B0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1051560"/>
            <a:ext cx="10881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300" kern="0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MBA · CONSUMER BEHAVIOUR &amp; STRATEGY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40080" y="1691640"/>
            <a:ext cx="10881360" cy="2194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4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IKEA Effect</a:t>
            </a:r>
            <a:endParaRPr lang="en-US" sz="4600" dirty="0"/>
          </a:p>
        </p:txBody>
      </p:sp>
      <p:sp>
        <p:nvSpPr>
          <p:cNvPr id="5" name="Text 3"/>
          <p:cNvSpPr/>
          <p:nvPr/>
        </p:nvSpPr>
        <p:spPr>
          <a:xfrm>
            <a:off x="640080" y="3977640"/>
            <a:ext cx="100584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i="1" dirty="0">
                <a:solidFill>
                  <a:srgbClr val="E7DCC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we love what we build — labour, ownership and customer attachment</a:t>
            </a:r>
            <a:endParaRPr lang="en-US" sz="2000" dirty="0"/>
          </a:p>
        </p:txBody>
      </p:sp>
      <p:sp>
        <p:nvSpPr>
          <p:cNvPr id="6" name="Shape 4"/>
          <p:cNvSpPr/>
          <p:nvPr/>
        </p:nvSpPr>
        <p:spPr>
          <a:xfrm>
            <a:off x="640080" y="4983480"/>
            <a:ext cx="1280160" cy="5486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" y="5120640"/>
            <a:ext cx="10058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D9A86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Dr. Aftab Ahmad</a:t>
            </a:r>
            <a:endParaRPr lang="en-US" sz="2800" dirty="0"/>
          </a:p>
        </p:txBody>
      </p:sp>
      <p:sp>
        <p:nvSpPr>
          <p:cNvPr id="8" name="Text 6"/>
          <p:cNvSpPr/>
          <p:nvPr/>
        </p:nvSpPr>
        <p:spPr>
          <a:xfrm>
            <a:off x="640080" y="5742432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spc="200" kern="0" dirty="0">
                <a:solidFill>
                  <a:srgbClr val="E7DCC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June 2026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BF7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one condition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E8EEDF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⚠️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845820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A4452C"/>
          </a:solidFill>
          <a:ln/>
        </p:spPr>
      </p:sp>
      <p:sp>
        <p:nvSpPr>
          <p:cNvPr id="7" name="Text 5"/>
          <p:cNvSpPr/>
          <p:nvPr/>
        </p:nvSpPr>
        <p:spPr>
          <a:xfrm>
            <a:off x="548640" y="1645920"/>
            <a:ext cx="548640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magic needs a completed, successful build.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Fail or give up halfway, and the effect reverses into frustration.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Design the task to be effortful — but winnable.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09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IKEA Effect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4ED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Beyond furniture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F2E7DE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🧸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260604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B8862F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0" y="1645920"/>
            <a:ext cx="521208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Build-A-Bear: a child stuffs the toy and never lets it go.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Meal kits and bake-at-home mixes: you 'cooked' it.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LEGO, customised sneakers, build-your-own salads and CRM dashboards.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IKEA Effect</a:t>
            </a:r>
            <a:endParaRPr lang="en-US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BF7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customer as co-producer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F4EDE2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🤝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845820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C45A3D"/>
          </a:solidFill>
          <a:ln/>
        </p:spPr>
      </p:sp>
      <p:sp>
        <p:nvSpPr>
          <p:cNvPr id="7" name="Text 5"/>
          <p:cNvSpPr/>
          <p:nvPr/>
        </p:nvSpPr>
        <p:spPr>
          <a:xfrm>
            <a:off x="548640" y="1645920"/>
            <a:ext cx="548640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Co-creation moves the customer from buyer to builder.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little effort upfront buys lasting attachment and lower churn.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People defend what they helped make — and recommend it.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IKEA Effect</a:t>
            </a:r>
            <a:endParaRPr lang="en-US" sz="1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4ED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Designing for participation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FBE9E2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🎯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260604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D9A86C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0" y="1645920"/>
            <a:ext cx="521208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 meaningful effort, not busywork — let the customer make real choices.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Guarantee the win: clear steps, good tools, a finish they're proud of.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Let them sign their work — personalise the final result.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IKEA Effect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BF7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Back to the value chain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F6ECD8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🔗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845820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7A8C5C"/>
          </a:solidFill>
          <a:ln/>
        </p:spPr>
      </p:sp>
      <p:sp>
        <p:nvSpPr>
          <p:cNvPr id="7" name="Text 5"/>
          <p:cNvSpPr/>
          <p:nvPr/>
        </p:nvSpPr>
        <p:spPr>
          <a:xfrm>
            <a:off x="548640" y="1645920"/>
            <a:ext cx="548640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customer's own labour now sits inside your value chain.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lowers your cost AND raises their perceived value at the same time.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Few levers improve both sides of the margin equation at once.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IKEA Effect</a:t>
            </a:r>
            <a:endParaRPr lang="en-US" sz="1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4ED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Your turn to discuss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E8EEDF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💬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260604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A4452C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0" y="1645920"/>
            <a:ext cx="521208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Name a product YOU value more because you helped build it.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could a brand you know add effort to deepen attachment?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 does the IKEA Effect cross the line into making customers do your work?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IKEA Effect</a:t>
            </a:r>
            <a:endParaRPr lang="en-US" sz="1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E0B0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6693408"/>
            <a:ext cx="12191695" cy="164592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1783080"/>
            <a:ext cx="108813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Thank you</a:t>
            </a:r>
            <a:endParaRPr lang="en-US" sz="4600" dirty="0"/>
          </a:p>
        </p:txBody>
      </p:sp>
      <p:sp>
        <p:nvSpPr>
          <p:cNvPr id="4" name="Text 2"/>
          <p:cNvSpPr/>
          <p:nvPr/>
        </p:nvSpPr>
        <p:spPr>
          <a:xfrm>
            <a:off x="1371600" y="2971800"/>
            <a:ext cx="941832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2000" i="1" dirty="0">
                <a:solidFill>
                  <a:srgbClr val="E7DCC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real genius was converting the inconvenience into attachment. Where else can you turn effort into love?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5458968" y="4892040"/>
            <a:ext cx="1280160" cy="5486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6" name="Text 4"/>
          <p:cNvSpPr/>
          <p:nvPr/>
        </p:nvSpPr>
        <p:spPr>
          <a:xfrm>
            <a:off x="640080" y="5029200"/>
            <a:ext cx="10881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D9A86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Dr. Aftab Ahmad</a:t>
            </a:r>
            <a:endParaRPr lang="en-US" sz="2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BF7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question on the table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F4EDE2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❓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845820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C45A3D"/>
          </a:solidFill>
          <a:ln/>
        </p:spPr>
      </p:sp>
      <p:sp>
        <p:nvSpPr>
          <p:cNvPr id="7" name="Text 5"/>
          <p:cNvSpPr/>
          <p:nvPr/>
        </p:nvSpPr>
        <p:spPr>
          <a:xfrm>
            <a:off x="548640" y="1645920"/>
            <a:ext cx="548640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factory could assemble your furniture perfectly, in minutes.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Instead, you spend an evening with an Allen key and a confusing manual.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And somehow — you love the result more. Why?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IKEA Effect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ED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Norton's origami experiment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FBE9E2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🐦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260604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D9A86C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0" y="1645920"/>
            <a:ext cx="521208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Harvard's Michael Norton (with Ariely and Mochon) ran a now-famous study.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Beginners were asked to fold their own origami cranes and frogs.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Then everyone bid on the paper creations — their own, and others'.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IKEA Effect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BF7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clumsy-crane finding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F6ECD8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💗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845820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7A8C5C"/>
          </a:solidFill>
          <a:ln/>
        </p:spPr>
      </p:sp>
      <p:sp>
        <p:nvSpPr>
          <p:cNvPr id="7" name="Text 5"/>
          <p:cNvSpPr/>
          <p:nvPr/>
        </p:nvSpPr>
        <p:spPr>
          <a:xfrm>
            <a:off x="548640" y="1645920"/>
            <a:ext cx="548640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Beginners rated their lopsided cranes as highly as ones folded by experts.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Outsiders saw the same cranes as near-worthless scrap paper.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effort of making it changed what it was worth — to the maker.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IKEA Effect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ED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 is the IKEA Effect?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E8EEDF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🛠️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260604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A4452C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0" y="1645920"/>
            <a:ext cx="521208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IKEA Effect: we place disproportionate value on things we build ourselves.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Named for the flat-pack furniture you assemble at home.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Our own labour inflates the price tag in our minds.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IKEA Effect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BF7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Labour leads to love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F2E7DE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❤️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845820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B8862F"/>
          </a:solidFill>
          <a:ln/>
        </p:spPr>
      </p:sp>
      <p:sp>
        <p:nvSpPr>
          <p:cNvPr id="7" name="Text 5"/>
          <p:cNvSpPr/>
          <p:nvPr/>
        </p:nvSpPr>
        <p:spPr>
          <a:xfrm>
            <a:off x="548640" y="1645920"/>
            <a:ext cx="548640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Effort is not just a cost — it becomes a reason to value the result.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 justify the work by loving what it produced.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more of ourselves we put in, the more it feels like ours.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IKEA Effect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ED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IKEA's obvious win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F4EDE2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📦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260604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C45A3D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0" y="1645920"/>
            <a:ext cx="521208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Flat boxes ship more units per truck and stack in tiny warehouses.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Customers carry and assemble — labour the company never pays for.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alone is a brilliant low-cost operations play.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IKEA Effect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BF7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But the real genius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FBE9E2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✨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845820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D9A86C"/>
          </a:solidFill>
          <a:ln/>
        </p:spPr>
      </p:sp>
      <p:sp>
        <p:nvSpPr>
          <p:cNvPr id="7" name="Text 5"/>
          <p:cNvSpPr/>
          <p:nvPr/>
        </p:nvSpPr>
        <p:spPr>
          <a:xfrm>
            <a:off x="548640" y="1645920"/>
            <a:ext cx="548640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Cheap shipping was the visible benefit — and the smaller one.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hidden masterstroke: the hassle of building it made customers attach to it.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inconvenience was quietly converted into loyalty and love.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07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IKEA Effect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4ED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Why it works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F6ECD8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🧠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260604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7A8C5C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0" y="1645920"/>
            <a:ext cx="521208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Effort justification — we value what cost us work.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Ownership (the endowment effect) — what we touch feels like ours.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Competence — finishing it makes us feel capable.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Identity — the object now carries a bit of us.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08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IKEA Effect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Dr. Aftab Ahmad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IKEA Effect</dc:title>
  <dc:subject>PptxGenJS Presentation</dc:subject>
  <dc:creator>Dr. Aftab Ahmad</dc:creator>
  <cp:lastModifiedBy>Dr. Aftab Ahmad</cp:lastModifiedBy>
  <cp:revision>1</cp:revision>
  <dcterms:created xsi:type="dcterms:W3CDTF">2026-06-26T12:08:30Z</dcterms:created>
  <dcterms:modified xsi:type="dcterms:W3CDTF">2026-06-26T12:08:30Z</dcterms:modified>
</cp:coreProperties>
</file>