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NONDISRUPTIVE CREATION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4F4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Market Innovations Research Report · 2005-2025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Pets &amp; Animal Welfare &amp; Mental Health Tech (3/10)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Pet &amp; Animal Innovations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 telehealth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pet behavior analysis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pet nutrition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Animal welfare blockchain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 insurance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 DNA testing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pet devices (GPS)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 microbiome analysis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Mental Health &amp; Neuroscience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mental health chatbots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Brain-computer interfaces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Neurofeedback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therapeutics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Meditation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Psychedelic-assisted therapy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Sleep optimization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Stress biomarker monitoring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Sports &amp; Recreation &amp; Construction Tech (4/10)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Sports &amp; Recreation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E-sports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Fantasy sports analytics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Sports biometric wearables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sports training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coaching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Sports event streaming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Athlete marketplace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Sports NFT communities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Construction &amp; Real Estate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Modular construction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BIM collaboration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site monitoring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Prefab manufacturing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building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estate blockchain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PropTech marketplaces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Construction automation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Legal &amp; Compliance &amp; Media Entertainment (5/10)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Legal &amp; Compliance Tech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legal document review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management software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automation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Dispute resolution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process automation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management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tech (RegTech)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Media &amp; Entertainment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 economy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AI-generated content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Podcast networks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streaming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Gaming metaverses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Web3 media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Short-form video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streaming platforms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Water &amp; Ocean &amp; Culture Heritage (6/10)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Water &amp; Ocean Tech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 plastic cleanup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desalination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water quality monitoring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Marine conservation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Offshore renewable energy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Seaweed farming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economy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 data platforms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Culture &amp; Heritage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heritage preservation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Virtual museum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 preservation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NFT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Genealogy AI tools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documentation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Indigenous knowledge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tourism tech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Civic &amp; Government &amp; Future of Work (7/10)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Civic &amp; Government Tech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E-governance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Civic engagement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identity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service automation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voting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data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city infrastructure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transparency tech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Future of Work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Remote work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productivity tools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Gig marketplace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Upskilling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Metaverse workspaces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Collaboration AI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Talent marketplace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Skills verification tech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Safety &amp; Disaster &amp; Disability Inclusion (8/10)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Safety &amp; Disaster Tech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disaster prediction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Emergency response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Cybersecurity solutions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Threat intelligence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Crisis management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responder coordination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monitoring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Resilience planning tools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Disability &amp; Inclusion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 software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captioning &amp; transcription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Assistive device innovations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aids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Inclusive design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Disability marketplace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Prosthetics AI optimization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Neuro-diverse tool platforms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Climate &amp; Clean Energy &amp; Religion Faith Tech (9/10)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Climate &amp; Clean Energy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capture technology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hydrogen production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tech marketplace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efficiency AI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Emissions tracking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materials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finance platforms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Religion &amp; Faith Tech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faith communities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worship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Spiritual guidance AI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Religious education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Faith-based commerce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Scripture study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Interfaith dialogue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Religious heritage digitization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Additional Emerging Categories (10/10)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Fashion &amp; Apparel Tech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Virtual try-on technology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fashion marketplaces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personal styling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Fashion rental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Textile innovation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Made-to-order automation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Fashion resale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Clothing lifecycle tracking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Food &amp; Beverage &amp; Travel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Ghost kitchen networks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nutrition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 restaurant kitchens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Hyperlocal food delivery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recipe generation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Experiential travel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Metaverse tourism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travel booking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 Size Analysis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FemTech (Women Health)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840480" y="1097280"/>
            <a:ext cx="1828800" cy="32004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931920" y="10972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$60B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0" y="10972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18% CAGR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 Economy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840480" y="1783080"/>
            <a:ext cx="1828800" cy="32004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0" y="17830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$480B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0" y="17830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 CAGR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4688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Economy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840480" y="2468880"/>
            <a:ext cx="1828800" cy="32004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31920" y="24688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$935B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0" y="24688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CAGR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31546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Economy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840480" y="3154680"/>
            <a:ext cx="1828800" cy="32004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0" y="31546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$1T+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943600" y="31546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 CAGR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3840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Halal Economy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840480" y="3840480"/>
            <a:ext cx="1828800" cy="32004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931920" y="38404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$3.2T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943600" y="3840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CAGR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Innovation Patterns &amp; Statistics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5087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71%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20116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prior market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743200" y="137160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0" y="15087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89%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743200" y="20116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Tech-enabled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137160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0" y="15087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87%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572000" y="20116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social impact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0" y="137160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5087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78%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400800" y="20116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Non-consumer activation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29260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 from analysis of 120 market innovations (2005-2025)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Dashboard KPIs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34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120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16916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Innovations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651760" y="109728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51760" y="1234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651760" y="16916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Sectors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09728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0" y="1234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$4.2T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572000" y="16916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Markets Value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92240" y="109728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1234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92240" y="16916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Industries Destroyed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0" y="2560320"/>
            <a:ext cx="1645920" cy="1097280"/>
          </a:xfrm>
          <a:prstGeom prst="rect">
            <a:avLst/>
          </a:prstGeom>
          <a:solidFill>
            <a:srgbClr val="F4F4F4"/>
          </a:solidFill>
          <a:ln w="25400">
            <a:solidFill>
              <a:srgbClr val="C0161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0" y="26974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87%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3657600" y="31546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Ocean Aligned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 Strategic Patterns of Nondisruptive Creation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73152" cy="45720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097280"/>
            <a:ext cx="8001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 Solving Focus: Address unmet needs without displacing incumbents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73152" cy="45720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783080"/>
            <a:ext cx="8001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Non-Consumer Activation: Unlock value from 3+ billion non-consumers globally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468880"/>
            <a:ext cx="73152" cy="45720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468880"/>
            <a:ext cx="8001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as Enabler: Leverage emerging tech for accessibility and scale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154680"/>
            <a:ext cx="73152" cy="45720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3154680"/>
            <a:ext cx="8001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Integration: Build complementary value networks with coexistence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73152" cy="45720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840480"/>
            <a:ext cx="8001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Value Creation: Generate positive outcomes for society and environment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GCC/UAE Market Opportunity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Islamic FinTech &amp; Islamic Finance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0" y="1097280"/>
            <a:ext cx="2103120" cy="3200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0" y="109728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HIGH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4813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Halal Economy Expansion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0" y="1481328"/>
            <a:ext cx="2103120" cy="3200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0" y="1481328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HIGH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Desert Agriculture &amp; Water Tech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0" y="1865376"/>
            <a:ext cx="2103120" cy="3200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1865376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HIGH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" y="2249424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Tourism &amp; Hospitality Innovation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0" y="2249424"/>
            <a:ext cx="2103120" cy="320040"/>
          </a:xfrm>
          <a:prstGeom prst="rect">
            <a:avLst/>
          </a:prstGeom>
          <a:solidFill>
            <a:srgbClr val="FF9900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2249424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MEDIUM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2633472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City &amp; Government Services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0" y="2633472"/>
            <a:ext cx="2103120" cy="320040"/>
          </a:xfrm>
          <a:prstGeom prst="rect">
            <a:avLst/>
          </a:prstGeom>
          <a:solidFill>
            <a:srgbClr val="FF9900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263347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MEDIUM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" y="30175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Oil &amp; Gas Energy Transition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0" y="3017520"/>
            <a:ext cx="2103120" cy="320040"/>
          </a:xfrm>
          <a:prstGeom prst="rect">
            <a:avLst/>
          </a:prstGeom>
          <a:solidFill>
            <a:srgbClr val="FF9900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301752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MEDIUM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0080" y="340156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&amp; Wellness Tech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400800" y="3401568"/>
            <a:ext cx="2103120" cy="3200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3401568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HIGH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3785616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Estate &amp; Construction Tech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400800" y="3785616"/>
            <a:ext cx="2103120" cy="320040"/>
          </a:xfrm>
          <a:prstGeom prst="rect">
            <a:avLst/>
          </a:prstGeom>
          <a:solidFill>
            <a:srgbClr val="FF9900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0" y="3785616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MEDIUM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Future Belongs to Those Who Create New Markets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4F4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 &amp; Mauborgne, Blue Ocean Strategy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 Nondisruptive Creation?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Nondisruptive Creation (NDC) represents a paradigm shift in how markets evolve. Rather than displacing existing industries, NDC creates new markets and activates non-consumers through innovative value propositions.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2560320" cy="2926080"/>
          </a:xfrm>
          <a:prstGeom prst="rect">
            <a:avLst/>
          </a:prstGeom>
          <a:solidFill>
            <a:srgbClr val="FFFFFF"/>
          </a:solidFill>
          <a:ln w="38100">
            <a:solidFill>
              <a:srgbClr val="C016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234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New Problem Solving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1691640"/>
            <a:ext cx="22860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Identifies unmet needs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novel solutions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Establishes new categories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097280"/>
            <a:ext cx="2560320" cy="2926080"/>
          </a:xfrm>
          <a:prstGeom prst="rect">
            <a:avLst/>
          </a:prstGeom>
          <a:solidFill>
            <a:srgbClr val="FFFFFF"/>
          </a:solidFill>
          <a:ln w="38100">
            <a:solidFill>
              <a:srgbClr val="C0161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1234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Non-Consumer Activation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474720" y="1691640"/>
            <a:ext cx="22860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3+ billion people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Removes barriers to access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Enables mass participation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35040" y="1097280"/>
            <a:ext cx="2560320" cy="2926080"/>
          </a:xfrm>
          <a:prstGeom prst="rect">
            <a:avLst/>
          </a:prstGeom>
          <a:solidFill>
            <a:srgbClr val="FFFFFF"/>
          </a:solidFill>
          <a:ln w="38100">
            <a:solidFill>
              <a:srgbClr val="C0161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234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Coexistence Model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172200" y="1691640"/>
            <a:ext cx="22860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Complements existing markets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industry destruction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value creation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Disruptive vs Nondisruptive Creation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Dimension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83464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Disruptive Model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76072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Nondisruptive Model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Effect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834640" y="1371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Destroys existing markets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760720" y="1371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new markets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828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Base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83464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Targets existing consumers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76072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non-consumers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286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834640" y="22860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Intense price competition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760720" y="22860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Ocean competition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27432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Impact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834640" y="27432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disruption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27432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coexistence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200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Creation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834640" y="3200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Displacement value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760720" y="3200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Additive value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3657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834640" y="3657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Rapid market capture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760720" y="3657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growth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7200" y="4114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Impact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834640" y="4114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Variable outcomes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760720" y="4114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outcomes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Top Innovation Sectors (by frequency)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286000" y="1097280"/>
            <a:ext cx="4572000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6" name="Text 4"/>
          <p:cNvSpPr/>
          <p:nvPr/>
        </p:nvSpPr>
        <p:spPr>
          <a:xfrm>
            <a:off x="6949440" y="10972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286000" y="1508760"/>
            <a:ext cx="4156364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9" name="Text 7"/>
          <p:cNvSpPr/>
          <p:nvPr/>
        </p:nvSpPr>
        <p:spPr>
          <a:xfrm>
            <a:off x="6533804" y="15087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920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FinTech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286000" y="1920240"/>
            <a:ext cx="4156364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2" name="Text 10"/>
          <p:cNvSpPr/>
          <p:nvPr/>
        </p:nvSpPr>
        <p:spPr>
          <a:xfrm>
            <a:off x="6533804" y="192024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3317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AgriFood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286000" y="2331720"/>
            <a:ext cx="4156364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5" name="Text 13"/>
          <p:cNvSpPr/>
          <p:nvPr/>
        </p:nvSpPr>
        <p:spPr>
          <a:xfrm>
            <a:off x="6533804" y="233172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27432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286000" y="2743200"/>
            <a:ext cx="3325091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18" name="Text 16"/>
          <p:cNvSpPr/>
          <p:nvPr/>
        </p:nvSpPr>
        <p:spPr>
          <a:xfrm>
            <a:off x="5702531" y="27432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1546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286000" y="3154680"/>
            <a:ext cx="3325091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21" name="Text 19"/>
          <p:cNvSpPr/>
          <p:nvPr/>
        </p:nvSpPr>
        <p:spPr>
          <a:xfrm>
            <a:off x="5702531" y="31546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35661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286000" y="3566160"/>
            <a:ext cx="2909455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24" name="Text 22"/>
          <p:cNvSpPr/>
          <p:nvPr/>
        </p:nvSpPr>
        <p:spPr>
          <a:xfrm>
            <a:off x="5286895" y="3566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7200" y="39776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286000" y="3977640"/>
            <a:ext cx="2493818" cy="274320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27" name="Text 25"/>
          <p:cNvSpPr/>
          <p:nvPr/>
        </p:nvSpPr>
        <p:spPr>
          <a:xfrm>
            <a:off x="4871258" y="397764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Foundational Examples - Digital &amp; Tech (1/2)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41148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Wikipedia - Knowledge Democratization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Linux - Open Source Development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Android - Mobile OS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- Video Content Creation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 - Hardware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Firefox - Browser Competition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WordPress - Website Creation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- Developer Collaboration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Raspberry Pi - Computing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TensorFlow - AI Framework Access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Khan Academy - Education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Minecraft - Gaming Creativity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Duolingo - Language Learning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- Photo Sharing Platform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Spotify - Music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Airbnb - Home Sharing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Uber - Ride Accessibility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Netflix - Entertainment Streaming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Slack - Team Communication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 - Design Collaboration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Foundational Examples - Sustainability, Health, Education (2/2)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Representative innovations showing NDC principles across key sectors: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1371600"/>
            <a:ext cx="731520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- Electric Vehicles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Kickstarter - Crowdfunding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Coursera - Online Education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ClassPass - Fitness Access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ThredUP - Sustainable Fashion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Beyond Meat - Plant-Based Meat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Peloton - Home Fitness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Oatly - Dairy Alternatives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Warby Parker - Affordable Eyewear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Square - Payment Processing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 New Examples: AgriFood Tech &amp; FinTech (1/10)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AgriFood Tech Innovations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farming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crop yield optimization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food traceability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Precision agriculture sensors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 proteins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Climate-smart agriculture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Farmtech marketplaces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soil monitoring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FinTech &amp; Finance Innovations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Cryptocurrency &amp; blockchain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Buy-now-pay-later services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wallets &amp; payments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Robo-advisors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Microfinance platforms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Decentralized finance (DeFi)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tech (InsurTech)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Embedded finance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16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Space &amp; Aerospace &amp; Senior Care Tech (2/10)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Space &amp; Aerospace Innovations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Satellite internet (StarLink)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tourism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space stations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Asteroid mining exploration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 colonization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Nanosatellite constellations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In-space manufacturing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debris 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16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Senior Care &amp; Aging Tech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companion robots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Remote health monitoring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 detection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 training apps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Age-friendly smart homes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Virtual reality therapy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Medication management tech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Senior social platforms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2026-04-10T11:37:53Z</dcterms:created>
  <dcterms:modified xsi:type="dcterms:W3CDTF">2026-04-10T11:37:53Z</dcterms:modified>
</cp:coreProperties>
</file>