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notesMasterIdLst>
    <p:notesMasterId r:id="rId32"/>
  </p:notesMasterIdLst>
  <p:sldSz cx="12191695" cy="6858000"/>
  <p:notesSz cx="6858000" cy="1219169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hyperlink" Target="https://zainabghadiyali.com/inspiration" TargetMode="External"/><Relationship Id="rId1" Type="http://schemas.openxmlformats.org/officeDocument/2006/relationships/image" Target="../media/image-30-1.png"/><Relationship Id="rId3" Type="http://schemas.openxmlformats.org/officeDocument/2006/relationships/slideLayout" Target="../slideLayouts/slideLayout1.xml"/><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sp>
        <p:nvSpPr>
          <p:cNvPr id="3" name="Shape 1"/>
          <p:cNvSpPr/>
          <p:nvPr/>
        </p:nvSpPr>
        <p:spPr>
          <a:xfrm>
            <a:off x="0" y="6739128"/>
            <a:ext cx="12191695" cy="118872"/>
          </a:xfrm>
          <a:prstGeom prst="rect">
            <a:avLst/>
          </a:prstGeom>
          <a:solidFill>
            <a:srgbClr val="C9A84C"/>
          </a:solidFill>
          <a:ln/>
        </p:spPr>
      </p:sp>
      <p:pic>
        <p:nvPicPr>
          <p:cNvPr id="4" name="Image 0" descr="/home/user/workspace/portrait_circle_ring.png">    </p:cNvPr>
          <p:cNvPicPr>
            <a:picLocks noChangeAspect="1"/>
          </p:cNvPicPr>
          <p:nvPr/>
        </p:nvPicPr>
        <p:blipFill>
          <a:blip r:embed="rId1"/>
          <a:stretch>
            <a:fillRect/>
          </a:stretch>
        </p:blipFill>
        <p:spPr>
          <a:xfrm>
            <a:off x="4861408" y="1051560"/>
            <a:ext cx="2468880" cy="2468880"/>
          </a:xfrm>
          <a:prstGeom prst="rect">
            <a:avLst/>
          </a:prstGeom>
        </p:spPr>
      </p:pic>
      <p:sp>
        <p:nvSpPr>
          <p:cNvPr id="5" name="Text 2"/>
          <p:cNvSpPr/>
          <p:nvPr/>
        </p:nvSpPr>
        <p:spPr>
          <a:xfrm>
            <a:off x="457200" y="3794760"/>
            <a:ext cx="11277295" cy="822960"/>
          </a:xfrm>
          <a:prstGeom prst="rect">
            <a:avLst/>
          </a:prstGeom>
          <a:noFill/>
          <a:ln/>
        </p:spPr>
        <p:txBody>
          <a:bodyPr wrap="square" rtlCol="0" anchor="ctr"/>
          <a:lstStyle/>
          <a:p>
            <a:pPr algn="ctr" indent="0" marL="0">
              <a:buNone/>
            </a:pPr>
            <a:r>
              <a:rPr lang="en-US" sz="4800" b="1" spc="100" kern="0" dirty="0">
                <a:solidFill>
                  <a:srgbClr val="FAF7F2"/>
                </a:solidFill>
                <a:latin typeface="Georgia" pitchFamily="34" charset="0"/>
                <a:ea typeface="Georgia" pitchFamily="34" charset="-122"/>
                <a:cs typeface="Georgia" pitchFamily="34" charset="-120"/>
              </a:rPr>
              <a:t>QUOTATIONS FOR LIFE</a:t>
            </a:r>
            <a:endParaRPr lang="en-US" sz="4800" dirty="0"/>
          </a:p>
        </p:txBody>
      </p:sp>
      <p:sp>
        <p:nvSpPr>
          <p:cNvPr id="6" name="Text 3"/>
          <p:cNvSpPr/>
          <p:nvPr/>
        </p:nvSpPr>
        <p:spPr>
          <a:xfrm>
            <a:off x="457200" y="4663440"/>
            <a:ext cx="11277295" cy="457200"/>
          </a:xfrm>
          <a:prstGeom prst="rect">
            <a:avLst/>
          </a:prstGeom>
          <a:noFill/>
          <a:ln/>
        </p:spPr>
        <p:txBody>
          <a:bodyPr wrap="square" rtlCol="0" anchor="ctr"/>
          <a:lstStyle/>
          <a:p>
            <a:pPr algn="ctr" indent="0" marL="0">
              <a:buNone/>
            </a:pPr>
            <a:r>
              <a:rPr lang="en-US" sz="2200" i="1" dirty="0">
                <a:solidFill>
                  <a:srgbClr val="E8D5A0"/>
                </a:solidFill>
                <a:latin typeface="Calibri" pitchFamily="34" charset="0"/>
                <a:ea typeface="Calibri" pitchFamily="34" charset="-122"/>
                <a:cs typeface="Calibri" pitchFamily="34" charset="-120"/>
              </a:rPr>
              <a:t>Inspiration from Zainab Ghadiyali</a:t>
            </a:r>
            <a:endParaRPr lang="en-US" sz="2200" dirty="0"/>
          </a:p>
        </p:txBody>
      </p:sp>
      <p:sp>
        <p:nvSpPr>
          <p:cNvPr id="7" name="Text 4"/>
          <p:cNvSpPr/>
          <p:nvPr/>
        </p:nvSpPr>
        <p:spPr>
          <a:xfrm>
            <a:off x="457200" y="5212080"/>
            <a:ext cx="11277295" cy="365760"/>
          </a:xfrm>
          <a:prstGeom prst="rect">
            <a:avLst/>
          </a:prstGeom>
          <a:noFill/>
          <a:ln/>
        </p:spPr>
        <p:txBody>
          <a:bodyPr wrap="square" rtlCol="0" anchor="ctr"/>
          <a:lstStyle/>
          <a:p>
            <a:pPr algn="ctr" indent="0" marL="0">
              <a:buNone/>
            </a:pPr>
            <a:r>
              <a:rPr lang="en-US" sz="1200" spc="300" kern="0" dirty="0">
                <a:solidFill>
                  <a:srgbClr val="9AA6B2"/>
                </a:solidFill>
                <a:latin typeface="Calibri" pitchFamily="34" charset="0"/>
                <a:ea typeface="Calibri" pitchFamily="34" charset="-122"/>
                <a:cs typeface="Calibri" pitchFamily="34" charset="-120"/>
              </a:rPr>
              <a:t>FOUNDER · ENGINEER · CURIOUS CAREER BUILDER</a:t>
            </a:r>
            <a:endParaRPr lang="en-US" sz="1200" dirty="0"/>
          </a:p>
        </p:txBody>
      </p:sp>
      <p:sp>
        <p:nvSpPr>
          <p:cNvPr id="8" name="Text 5"/>
          <p:cNvSpPr/>
          <p:nvPr/>
        </p:nvSpPr>
        <p:spPr>
          <a:xfrm>
            <a:off x="457200" y="5897880"/>
            <a:ext cx="11277295" cy="365760"/>
          </a:xfrm>
          <a:prstGeom prst="rect">
            <a:avLst/>
          </a:prstGeom>
          <a:noFill/>
          <a:ln/>
        </p:spPr>
        <p:txBody>
          <a:bodyPr wrap="square" rtlCol="0" anchor="ctr"/>
          <a:lstStyle/>
          <a:p>
            <a:pPr algn="ctr" indent="0" marL="0">
              <a:buNone/>
            </a:pPr>
            <a:r>
              <a:rPr lang="en-US" sz="1300" i="1" dirty="0">
                <a:solidFill>
                  <a:srgbClr val="4F98A3"/>
                </a:solidFill>
                <a:latin typeface="Calibri" pitchFamily="34" charset="0"/>
                <a:ea typeface="Calibri" pitchFamily="34" charset="-122"/>
                <a:cs typeface="Calibri" pitchFamily="34" charset="-120"/>
              </a:rPr>
              <a:t>28 reflections on curiosity, confidence, and building a life</a:t>
            </a:r>
            <a:endParaRPr lang="en-US" sz="1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CROSSROADS</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At every career crossroads, I ask myself: 'What am I excited to learn next? What's the next level of learning I want to reach?'</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9 / 28</a:t>
            </a:r>
            <a:endParaRPr lang="en-US"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BUILD A LIFE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Don't worry too much about building a resume. Focus on building your repertoire of skills, and most of all, on creating a really great life.</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10 / 28</a:t>
            </a: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VISION</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The most important moves are rarely the ones that make sense on paper first. They're the ones you make because you see something other people aren't looking at yet, and you're willing to figure out the rest on the way there.</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11 / 28</a:t>
            </a: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MINDSET</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The creative mindset is driven by possibility. Instead of fretting over a problem, you emphasize what's possible. It inspires curiosity and passion, which leads to action.</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12 / 28</a:t>
            </a:r>
            <a:endParaRPr lang="en-US" sz="11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IMPOSTER SYNDROME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Imposter syndrome is not something you overcome, but rather something you manage.</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13 / 28</a:t>
            </a:r>
            <a:endParaRPr lang="en-US"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BIG DREAMS</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The higher you rise in your career, the more likely you are to face issues you have not faced before. The bigger your dreams, the more you challenge yourself, the more likely you are to feel like an imposter.</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14 / 28</a:t>
            </a:r>
            <a:endParaRPr lang="en-US" sz="1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BUILDERS</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Surrounding yourself with builders is the antidote to impostor syndrome: They don't let you give in to fear.</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15 / 28</a:t>
            </a:r>
            <a:endParaRPr lang="en-US" sz="1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CONFIDENCE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Your confidence will increase every time you start and finish a task slightly outside your comfort zone.</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16 / 28</a:t>
            </a:r>
            <a:endParaRPr lang="en-US" sz="1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CONFIDENCE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Confidence isn't about believing in your idea and digging your heels in and never changing it. It's about the ability to support an idea and take the best from feedback to create the best overall result.</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17 / 28</a:t>
            </a:r>
            <a:endParaRPr lang="en-US"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HUMILITY</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No one has context about everything out there. Not even experts — we are all learning along the way.</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18 / 28</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CURIOSITY</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As you set out in your career, let curiosity be your guide. You'll never know where it might lead you, but that's the thrill — it empowers you to explore possibilities beyond what you could have imagined.</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 / 28</a:t>
            </a:r>
            <a:endParaRPr lang="en-US"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INFLUENCE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You don't need authority in order to influence. Authority is the least optimal way to influence at work.</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19 / 28</a:t>
            </a:r>
            <a:endParaRPr lang="en-US"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TRUST</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At the heart of influence is trust. If someone does not trust you, you cannot influence them.</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20 / 28</a:t>
            </a:r>
            <a:endParaRPr lang="en-US"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TIME MANAGEMENT</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Time management at work is not about doing more. It is about finding the right things to focus on and over time reducing the effort that goes into doing them.</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21 / 28</a:t>
            </a:r>
            <a:endParaRPr lang="en-US"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FEEDBACK</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Even if you disagree with the feedback itself, strive to understand the 'why' behind it. If people perceive that you're listening, it leaves both of you open to discussion and growth.</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22 / 28</a:t>
            </a:r>
            <a:endParaRPr lang="en-US"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OWN YOUR STORY</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Don't wait for your manager or company's process to get started. Own your story and show up prepared to help your manager make the best case for you.</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23 / 28</a:t>
            </a:r>
            <a:endParaRPr lang="en-US" sz="11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HIRING FOR HUNGER</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Hunger means a desire to learn about what it takes to solve a problem. It's readily, eagerly seeking out that challenge.</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24 / 28</a:t>
            </a:r>
            <a:endParaRPr lang="en-US" sz="11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SURROUND YOURSELF</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There are two types of people in this world — those who build sandcastles and those who smush them. I try to surround myself with people who are builders, not smushers.</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25 / 28</a:t>
            </a:r>
            <a:endParaRPr lang="en-US"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LIFT OTHERS UP</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If I had to share just one life lesson, it would be this: Surround yourself with people who lift you up and inspire you.</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26 / 28</a:t>
            </a:r>
            <a:endParaRPr lang="en-US" sz="11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EMPATHY</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Innovation truly happens when you stop building for people and start building with them. This is the only way to ensure you don't end up becoming a solution looking for a problem.</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27 / 28</a:t>
            </a:r>
            <a:endParaRPr lang="en-US" sz="11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AI &amp; THE FUTURE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20 years ago, the cloud changed how we experienced the web. 10 years ago, mobile changed how we connected with people. Now, AI agents are about to change how we get work done.</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28 / 28</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LEARNING</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Across all of my life experiences, I was just hungry to learn.</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2 / 28</a:t>
            </a:r>
            <a:endParaRPr lang="en-US" sz="11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sp>
        <p:nvSpPr>
          <p:cNvPr id="3" name="Shape 1"/>
          <p:cNvSpPr/>
          <p:nvPr/>
        </p:nvSpPr>
        <p:spPr>
          <a:xfrm>
            <a:off x="0" y="6739128"/>
            <a:ext cx="12191695" cy="118872"/>
          </a:xfrm>
          <a:prstGeom prst="rect">
            <a:avLst/>
          </a:prstGeom>
          <a:solidFill>
            <a:srgbClr val="C9A84C"/>
          </a:solidFill>
          <a:ln/>
        </p:spPr>
      </p:sp>
      <p:pic>
        <p:nvPicPr>
          <p:cNvPr id="4" name="Image 0" descr="/home/user/workspace/portrait_circle_ring.png">    </p:cNvPr>
          <p:cNvPicPr>
            <a:picLocks noChangeAspect="1"/>
          </p:cNvPicPr>
          <p:nvPr/>
        </p:nvPicPr>
        <p:blipFill>
          <a:blip r:embed="rId1"/>
          <a:stretch>
            <a:fillRect/>
          </a:stretch>
        </p:blipFill>
        <p:spPr>
          <a:xfrm>
            <a:off x="5090008" y="868680"/>
            <a:ext cx="2011680" cy="2011680"/>
          </a:xfrm>
          <a:prstGeom prst="rect">
            <a:avLst/>
          </a:prstGeom>
        </p:spPr>
      </p:pic>
      <p:sp>
        <p:nvSpPr>
          <p:cNvPr id="5" name="Text 2"/>
          <p:cNvSpPr/>
          <p:nvPr/>
        </p:nvSpPr>
        <p:spPr>
          <a:xfrm>
            <a:off x="1371600" y="3246120"/>
            <a:ext cx="9448495" cy="1097280"/>
          </a:xfrm>
          <a:prstGeom prst="rect">
            <a:avLst/>
          </a:prstGeom>
          <a:noFill/>
          <a:ln/>
        </p:spPr>
        <p:txBody>
          <a:bodyPr wrap="square" rtlCol="0" anchor="ctr"/>
          <a:lstStyle/>
          <a:p>
            <a:pPr algn="ctr" indent="0" marL="0">
              <a:lnSpc>
                <a:spcPct val="112000"/>
              </a:lnSpc>
              <a:buNone/>
            </a:pPr>
            <a:r>
              <a:rPr lang="en-US" sz="2800" i="1" dirty="0">
                <a:solidFill>
                  <a:srgbClr val="FAF7F2"/>
                </a:solidFill>
                <a:latin typeface="Georgia" pitchFamily="34" charset="0"/>
                <a:ea typeface="Georgia" pitchFamily="34" charset="-122"/>
                <a:cs typeface="Georgia" pitchFamily="34" charset="-120"/>
              </a:rPr>
              <a:t>“Surround yourself with people who lift you up and inspire you.”</a:t>
            </a:r>
            <a:endParaRPr lang="en-US" sz="2800" dirty="0"/>
          </a:p>
        </p:txBody>
      </p:sp>
      <p:sp>
        <p:nvSpPr>
          <p:cNvPr id="6" name="Text 3"/>
          <p:cNvSpPr/>
          <p:nvPr/>
        </p:nvSpPr>
        <p:spPr>
          <a:xfrm>
            <a:off x="457200" y="4434840"/>
            <a:ext cx="11277295" cy="365760"/>
          </a:xfrm>
          <a:prstGeom prst="rect">
            <a:avLst/>
          </a:prstGeom>
          <a:noFill/>
          <a:ln/>
        </p:spPr>
        <p:txBody>
          <a:bodyPr wrap="square" rtlCol="0" anchor="ctr"/>
          <a:lstStyle/>
          <a:p>
            <a:pPr algn="ctr" indent="0" marL="0">
              <a:buNone/>
            </a:pPr>
            <a:r>
              <a:rPr lang="en-US" sz="1400" b="1" spc="200" kern="0" dirty="0">
                <a:solidFill>
                  <a:srgbClr val="E8D5A0"/>
                </a:solidFill>
                <a:latin typeface="Calibri" pitchFamily="34" charset="0"/>
                <a:ea typeface="Calibri" pitchFamily="34" charset="-122"/>
                <a:cs typeface="Calibri" pitchFamily="34" charset="-120"/>
              </a:rPr>
              <a:t>— ZAINAB GHADIYALI</a:t>
            </a:r>
            <a:endParaRPr lang="en-US" sz="1400" dirty="0"/>
          </a:p>
        </p:txBody>
      </p:sp>
      <p:sp>
        <p:nvSpPr>
          <p:cNvPr id="7" name="Text 4"/>
          <p:cNvSpPr/>
          <p:nvPr/>
        </p:nvSpPr>
        <p:spPr>
          <a:xfrm>
            <a:off x="457200" y="5989320"/>
            <a:ext cx="11277295" cy="274320"/>
          </a:xfrm>
          <a:prstGeom prst="rect">
            <a:avLst/>
          </a:prstGeom>
          <a:noFill/>
          <a:ln/>
        </p:spPr>
        <p:txBody>
          <a:bodyPr wrap="square" rtlCol="0" anchor="ctr"/>
          <a:lstStyle/>
          <a:p>
            <a:pPr algn="ctr" indent="0" marL="0">
              <a:buNone/>
            </a:pPr>
            <a:r>
              <a:rPr lang="en-US" sz="1200" i="1" dirty="0">
                <a:solidFill>
                  <a:srgbClr val="9AA6B2"/>
                </a:solidFill>
                <a:latin typeface="Calibri" pitchFamily="34" charset="0"/>
                <a:ea typeface="Calibri" pitchFamily="34" charset="-122"/>
                <a:cs typeface="Calibri" pitchFamily="34" charset="-120"/>
              </a:rPr>
              <a:t>Source: </a:t>
            </a:r>
            <a:pPr algn="ctr" indent="0" marL="0">
              <a:buNone/>
            </a:pPr>
            <a:r>
              <a:rPr lang="en-US" sz="1200" i="1" u="sng" dirty="0">
                <a:solidFill>
                  <a:srgbClr val="E8D5A0"/>
                </a:solidFill>
                <a:latin typeface="Calibri" pitchFamily="34" charset="0"/>
                <a:ea typeface="Calibri" pitchFamily="34" charset="-122"/>
                <a:cs typeface="Calibri" pitchFamily="34" charset="-120"/>
                <a:hlinkClick r:id="rId2" invalidUrl="" action="" tgtFrame="" tooltip="" history="1" highlightClick="0" endSnd="0">
                  <a:extLst>
                    <a:ext uri="{A12FA001-AC4F-418D-AE19-62706E023703}">
                      <ahyp:hlinkClr xmlns:ahyp="http://schemas.microsoft.com/office/drawing/2018/hyperlinkcolor" val="tx"/>
                    </a:ext>
                  </a:extLst>
                </a:hlinkClick>
              </a:rPr>
              <a:t>zainabghadiyali.com/inspiration</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CAREER AS ART</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Think about your career as a work of art — expansive, independent movements that incrementally reveal a whole.</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3 / 28</a:t>
            </a:r>
            <a:endParaRPr lang="en-US"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THE BIGGER PICTURE</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When we visualize a career ladder, we start putting ourselves in a box. Step back and see the painting — every experience adds a brushstroke to a bigger picture.</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4 / 28</a:t>
            </a:r>
            <a:endParaRPr lang="en-US" sz="1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GROWTH</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800" i="1" dirty="0">
                <a:solidFill>
                  <a:srgbClr val="FAF7F2"/>
                </a:solidFill>
                <a:latin typeface="Georgia" pitchFamily="34" charset="0"/>
                <a:ea typeface="Georgia" pitchFamily="34" charset="-122"/>
                <a:cs typeface="Georgia" pitchFamily="34" charset="-120"/>
              </a:rPr>
              <a:t>Careers aren't just about rocketing upward. Expanding horizontally gives you a stronger foundation to pursue vertical growth.</a:t>
            </a:r>
            <a:endParaRPr lang="en-US" sz="28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5 / 28</a:t>
            </a:r>
            <a:endParaRPr lang="en-US"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SELF-BELIEF</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2500" i="1" dirty="0">
                <a:solidFill>
                  <a:srgbClr val="FAF7F2"/>
                </a:solidFill>
                <a:latin typeface="Georgia" pitchFamily="34" charset="0"/>
                <a:ea typeface="Georgia" pitchFamily="34" charset="-122"/>
                <a:cs typeface="Georgia" pitchFamily="34" charset="-120"/>
              </a:rPr>
              <a:t>Everyone feels unqualified or not ready at some point in their careers — what will determine your success is whether you're willing to put in the work to prove that voice wrong.</a:t>
            </a:r>
            <a:endParaRPr lang="en-US" sz="25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6 / 28</a:t>
            </a:r>
            <a:endParaRPr lang="en-US"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TAKING RISKS</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When the train is leaving the station, you need to jump on it.</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7 / 28</a:t>
            </a:r>
            <a:endParaRPr lang="en-US"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6101E"/>
        </a:solidFill>
      </p:bgPr>
    </p:bg>
    <p:spTree>
      <p:nvGrpSpPr>
        <p:cNvPr id="1" name=""/>
        <p:cNvGrpSpPr/>
        <p:nvPr/>
      </p:nvGrpSpPr>
      <p:grpSpPr>
        <a:xfrm>
          <a:off x="0" y="0"/>
          <a:ext cx="0" cy="0"/>
          <a:chOff x="0" y="0"/>
          <a:chExt cx="0" cy="0"/>
        </a:xfrm>
      </p:grpSpPr>
      <p:sp>
        <p:nvSpPr>
          <p:cNvPr id="2" name="Shape 0"/>
          <p:cNvSpPr/>
          <p:nvPr/>
        </p:nvSpPr>
        <p:spPr>
          <a:xfrm>
            <a:off x="0" y="0"/>
            <a:ext cx="12191695" cy="109728"/>
          </a:xfrm>
          <a:prstGeom prst="rect">
            <a:avLst/>
          </a:prstGeom>
          <a:solidFill>
            <a:srgbClr val="C9A84C"/>
          </a:solidFill>
          <a:ln/>
        </p:spPr>
      </p:sp>
      <p:pic>
        <p:nvPicPr>
          <p:cNvPr id="3" name="Image 0" descr="/home/user/workspace/portrait_circle_ring.png">    </p:cNvPr>
          <p:cNvPicPr>
            <a:picLocks noChangeAspect="1"/>
          </p:cNvPicPr>
          <p:nvPr/>
        </p:nvPicPr>
        <p:blipFill>
          <a:blip r:embed="rId1"/>
          <a:stretch>
            <a:fillRect/>
          </a:stretch>
        </p:blipFill>
        <p:spPr>
          <a:xfrm>
            <a:off x="822960" y="2171700"/>
            <a:ext cx="2103120" cy="2103120"/>
          </a:xfrm>
          <a:prstGeom prst="rect">
            <a:avLst/>
          </a:prstGeom>
        </p:spPr>
      </p:pic>
      <p:sp>
        <p:nvSpPr>
          <p:cNvPr id="4" name="Text 1"/>
          <p:cNvSpPr/>
          <p:nvPr/>
        </p:nvSpPr>
        <p:spPr>
          <a:xfrm>
            <a:off x="457200" y="4421124"/>
            <a:ext cx="2834640" cy="274320"/>
          </a:xfrm>
          <a:prstGeom prst="rect">
            <a:avLst/>
          </a:prstGeom>
          <a:noFill/>
          <a:ln/>
        </p:spPr>
        <p:txBody>
          <a:bodyPr wrap="square" rtlCol="0" anchor="ctr"/>
          <a:lstStyle/>
          <a:p>
            <a:pPr algn="ctr" indent="0" marL="0">
              <a:buNone/>
            </a:pPr>
            <a:r>
              <a:rPr lang="en-US" sz="1100" b="1" spc="200" kern="0" dirty="0">
                <a:solidFill>
                  <a:srgbClr val="E8D5A0"/>
                </a:solidFill>
                <a:latin typeface="Calibri" pitchFamily="34" charset="0"/>
                <a:ea typeface="Calibri" pitchFamily="34" charset="-122"/>
                <a:cs typeface="Calibri" pitchFamily="34" charset="-120"/>
              </a:rPr>
              <a:t>ZAINAB GHADIYALI</a:t>
            </a:r>
            <a:endParaRPr lang="en-US" sz="1100" dirty="0"/>
          </a:p>
        </p:txBody>
      </p:sp>
      <p:sp>
        <p:nvSpPr>
          <p:cNvPr id="5" name="Shape 2"/>
          <p:cNvSpPr/>
          <p:nvPr/>
        </p:nvSpPr>
        <p:spPr>
          <a:xfrm>
            <a:off x="3566160" y="1234440"/>
            <a:ext cx="18288" cy="4389120"/>
          </a:xfrm>
          <a:prstGeom prst="rect">
            <a:avLst/>
          </a:prstGeom>
          <a:solidFill>
            <a:srgbClr val="C9A84C"/>
          </a:solidFill>
          <a:ln/>
        </p:spPr>
      </p:sp>
      <p:sp>
        <p:nvSpPr>
          <p:cNvPr id="6" name="Text 3"/>
          <p:cNvSpPr/>
          <p:nvPr/>
        </p:nvSpPr>
        <p:spPr>
          <a:xfrm>
            <a:off x="4023360" y="914400"/>
            <a:ext cx="7528255" cy="365760"/>
          </a:xfrm>
          <a:prstGeom prst="rect">
            <a:avLst/>
          </a:prstGeom>
          <a:noFill/>
          <a:ln/>
        </p:spPr>
        <p:txBody>
          <a:bodyPr wrap="square" rtlCol="0" anchor="ctr"/>
          <a:lstStyle/>
          <a:p>
            <a:pPr algn="l" indent="0" marL="0">
              <a:buNone/>
            </a:pPr>
            <a:r>
              <a:rPr lang="en-US" sz="1300" b="1" spc="300" kern="0" dirty="0">
                <a:solidFill>
                  <a:srgbClr val="C9A84C"/>
                </a:solidFill>
                <a:latin typeface="Calibri" pitchFamily="34" charset="0"/>
                <a:ea typeface="Calibri" pitchFamily="34" charset="-122"/>
                <a:cs typeface="Calibri" pitchFamily="34" charset="-120"/>
              </a:rPr>
              <a:t>PROGRESS</a:t>
            </a:r>
            <a:endParaRPr lang="en-US" sz="1300" dirty="0"/>
          </a:p>
        </p:txBody>
      </p:sp>
      <p:sp>
        <p:nvSpPr>
          <p:cNvPr id="7" name="Text 4"/>
          <p:cNvSpPr/>
          <p:nvPr/>
        </p:nvSpPr>
        <p:spPr>
          <a:xfrm>
            <a:off x="3950208" y="1188720"/>
            <a:ext cx="1280160" cy="1005840"/>
          </a:xfrm>
          <a:prstGeom prst="rect">
            <a:avLst/>
          </a:prstGeom>
          <a:noFill/>
          <a:ln/>
        </p:spPr>
        <p:txBody>
          <a:bodyPr wrap="square" rtlCol="0" anchor="t"/>
          <a:lstStyle/>
          <a:p>
            <a:pPr algn="l" indent="0" marL="0">
              <a:buNone/>
            </a:pPr>
            <a:r>
              <a:rPr lang="en-US" sz="7000" dirty="0">
                <a:solidFill>
                  <a:srgbClr val="4F98A3"/>
                </a:solidFill>
                <a:latin typeface="Georgia" pitchFamily="34" charset="0"/>
                <a:ea typeface="Georgia" pitchFamily="34" charset="-122"/>
                <a:cs typeface="Georgia" pitchFamily="34" charset="-120"/>
              </a:rPr>
              <a:t>“</a:t>
            </a:r>
            <a:endParaRPr lang="en-US" sz="7000" dirty="0"/>
          </a:p>
        </p:txBody>
      </p:sp>
      <p:sp>
        <p:nvSpPr>
          <p:cNvPr id="8" name="Text 5"/>
          <p:cNvSpPr/>
          <p:nvPr/>
        </p:nvSpPr>
        <p:spPr>
          <a:xfrm>
            <a:off x="4023360" y="2148840"/>
            <a:ext cx="7528255" cy="3291840"/>
          </a:xfrm>
          <a:prstGeom prst="rect">
            <a:avLst/>
          </a:prstGeom>
          <a:noFill/>
          <a:ln/>
        </p:spPr>
        <p:txBody>
          <a:bodyPr wrap="square" lIns="0" tIns="0" rIns="0" bIns="0" rtlCol="0" anchor="ctr"/>
          <a:lstStyle/>
          <a:p>
            <a:pPr algn="l" indent="0" marL="0">
              <a:lnSpc>
                <a:spcPct val="114000"/>
              </a:lnSpc>
              <a:buNone/>
            </a:pPr>
            <a:r>
              <a:rPr lang="en-US" sz="3000" i="1" dirty="0">
                <a:solidFill>
                  <a:srgbClr val="FAF7F2"/>
                </a:solidFill>
                <a:latin typeface="Georgia" pitchFamily="34" charset="0"/>
                <a:ea typeface="Georgia" pitchFamily="34" charset="-122"/>
                <a:cs typeface="Georgia" pitchFamily="34" charset="-120"/>
              </a:rPr>
              <a:t>A risk won't actually move you forward unless it's followed by a dedication to progress.</a:t>
            </a:r>
            <a:endParaRPr lang="en-US" sz="3000" dirty="0"/>
          </a:p>
        </p:txBody>
      </p:sp>
      <p:sp>
        <p:nvSpPr>
          <p:cNvPr id="9" name="Text 6"/>
          <p:cNvSpPr/>
          <p:nvPr/>
        </p:nvSpPr>
        <p:spPr>
          <a:xfrm>
            <a:off x="4023360" y="6126480"/>
            <a:ext cx="7528255" cy="274320"/>
          </a:xfrm>
          <a:prstGeom prst="rect">
            <a:avLst/>
          </a:prstGeom>
          <a:noFill/>
          <a:ln/>
        </p:spPr>
        <p:txBody>
          <a:bodyPr wrap="square" rtlCol="0" anchor="ctr"/>
          <a:lstStyle/>
          <a:p>
            <a:pPr algn="l" indent="0" marL="0">
              <a:buNone/>
            </a:pPr>
            <a:r>
              <a:rPr lang="en-US" sz="1100" spc="200" kern="0" dirty="0">
                <a:solidFill>
                  <a:srgbClr val="9AA6B2"/>
                </a:solidFill>
                <a:latin typeface="Calibri" pitchFamily="34" charset="0"/>
                <a:ea typeface="Calibri" pitchFamily="34" charset="-122"/>
                <a:cs typeface="Calibri" pitchFamily="34" charset="-120"/>
              </a:rPr>
              <a:t>8 / 28</a:t>
            </a:r>
            <a:endParaRPr lang="en-US" sz="11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30</Slides>
  <Notes>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2026-06-07T10:29:13Z</dcterms:created>
  <dcterms:modified xsi:type="dcterms:W3CDTF">2026-06-07T10:29:13Z</dcterms:modified>
</cp:coreProperties>
</file>